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.xml" ContentType="application/inkml+xml"/>
  <Override PartName="/ppt/notesSlides/notesSlide7.xml" ContentType="application/vnd.openxmlformats-officedocument.presentationml.notesSlide+xml"/>
  <Override PartName="/ppt/ink/ink3.xml" ContentType="application/inkml+xml"/>
  <Override PartName="/ppt/notesSlides/notesSlide8.xml" ContentType="application/vnd.openxmlformats-officedocument.presentationml.notesSlide+xml"/>
  <Override PartName="/ppt/ink/ink4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4"/>
  </p:sldMasterIdLst>
  <p:notesMasterIdLst>
    <p:notesMasterId r:id="rId54"/>
  </p:notesMasterIdLst>
  <p:handoutMasterIdLst>
    <p:handoutMasterId r:id="rId55"/>
  </p:handoutMasterIdLst>
  <p:sldIdLst>
    <p:sldId id="258" r:id="rId5"/>
    <p:sldId id="355" r:id="rId6"/>
    <p:sldId id="349" r:id="rId7"/>
    <p:sldId id="413" r:id="rId8"/>
    <p:sldId id="332" r:id="rId9"/>
    <p:sldId id="333" r:id="rId10"/>
    <p:sldId id="334" r:id="rId11"/>
    <p:sldId id="385" r:id="rId12"/>
    <p:sldId id="340" r:id="rId13"/>
    <p:sldId id="335" r:id="rId14"/>
    <p:sldId id="337" r:id="rId15"/>
    <p:sldId id="338" r:id="rId16"/>
    <p:sldId id="348" r:id="rId17"/>
    <p:sldId id="336" r:id="rId18"/>
    <p:sldId id="353" r:id="rId19"/>
    <p:sldId id="341" r:id="rId20"/>
    <p:sldId id="377" r:id="rId21"/>
    <p:sldId id="319" r:id="rId22"/>
    <p:sldId id="347" r:id="rId23"/>
    <p:sldId id="405" r:id="rId24"/>
    <p:sldId id="394" r:id="rId25"/>
    <p:sldId id="357" r:id="rId26"/>
    <p:sldId id="362" r:id="rId27"/>
    <p:sldId id="404" r:id="rId28"/>
    <p:sldId id="399" r:id="rId29"/>
    <p:sldId id="322" r:id="rId30"/>
    <p:sldId id="363" r:id="rId31"/>
    <p:sldId id="401" r:id="rId32"/>
    <p:sldId id="386" r:id="rId33"/>
    <p:sldId id="389" r:id="rId34"/>
    <p:sldId id="395" r:id="rId35"/>
    <p:sldId id="364" r:id="rId36"/>
    <p:sldId id="406" r:id="rId37"/>
    <p:sldId id="400" r:id="rId38"/>
    <p:sldId id="402" r:id="rId39"/>
    <p:sldId id="391" r:id="rId40"/>
    <p:sldId id="403" r:id="rId41"/>
    <p:sldId id="396" r:id="rId42"/>
    <p:sldId id="390" r:id="rId43"/>
    <p:sldId id="382" r:id="rId44"/>
    <p:sldId id="392" r:id="rId45"/>
    <p:sldId id="397" r:id="rId46"/>
    <p:sldId id="384" r:id="rId47"/>
    <p:sldId id="398" r:id="rId48"/>
    <p:sldId id="387" r:id="rId49"/>
    <p:sldId id="350" r:id="rId50"/>
    <p:sldId id="393" r:id="rId51"/>
    <p:sldId id="412" r:id="rId52"/>
    <p:sldId id="379" r:id="rId53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93" autoAdjust="0"/>
    <p:restoredTop sz="96543" autoAdjust="0"/>
  </p:normalViewPr>
  <p:slideViewPr>
    <p:cSldViewPr snapToGrid="0">
      <p:cViewPr varScale="1">
        <p:scale>
          <a:sx n="97" d="100"/>
          <a:sy n="97" d="100"/>
        </p:scale>
        <p:origin x="1008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PeterPedersen\Documents\Rolling-Tiny-House\Webinare\Webinar-TaxDays\IAB-Entwicklu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20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100.000 € IAB + Sonder-AfA + lineare AfA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0894369335908483"/>
          <c:y val="0.10266846361185987"/>
          <c:w val="0.86704258451398553"/>
          <c:h val="0.77583993038606025"/>
        </c:manualLayout>
      </c:layout>
      <c:lineChart>
        <c:grouping val="standar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Abschreibung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Tabelle1!$B$1:$K$1</c:f>
              <c:numCache>
                <c:formatCode>General</c:formatCode>
                <c:ptCount val="1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</c:numCache>
            </c:numRef>
          </c:cat>
          <c:val>
            <c:numRef>
              <c:f>Tabelle1!$B$2:$K$2</c:f>
              <c:numCache>
                <c:formatCode>_("€"* #,##0.00_);_("€"* \(#,##0.00\);_("€"* "-"??_);_(@_)</c:formatCode>
                <c:ptCount val="10"/>
                <c:pt idx="0">
                  <c:v>50000</c:v>
                </c:pt>
                <c:pt idx="1">
                  <c:v>0</c:v>
                </c:pt>
                <c:pt idx="2">
                  <c:v>23750</c:v>
                </c:pt>
                <c:pt idx="3">
                  <c:v>3750</c:v>
                </c:pt>
                <c:pt idx="4">
                  <c:v>3750</c:v>
                </c:pt>
                <c:pt idx="5">
                  <c:v>3750</c:v>
                </c:pt>
                <c:pt idx="6">
                  <c:v>3750</c:v>
                </c:pt>
                <c:pt idx="7">
                  <c:v>3750</c:v>
                </c:pt>
                <c:pt idx="8">
                  <c:v>3750</c:v>
                </c:pt>
                <c:pt idx="9">
                  <c:v>3749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A9-CC44-BE82-2CEA1C9A6D73}"/>
            </c:ext>
          </c:extLst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Buchwert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Tabelle1!$B$1:$K$1</c:f>
              <c:numCache>
                <c:formatCode>General</c:formatCode>
                <c:ptCount val="10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</c:numCache>
            </c:numRef>
          </c:cat>
          <c:val>
            <c:numRef>
              <c:f>Tabelle1!$B$3:$K$3</c:f>
              <c:numCache>
                <c:formatCode>_("€"* #,##0.00_);_("€"* \(#,##0.00\);_("€"* "-"??_);_(@_)</c:formatCode>
                <c:ptCount val="10"/>
                <c:pt idx="1">
                  <c:v>100000</c:v>
                </c:pt>
                <c:pt idx="2">
                  <c:v>26250</c:v>
                </c:pt>
                <c:pt idx="3">
                  <c:v>22500</c:v>
                </c:pt>
                <c:pt idx="4">
                  <c:v>18750</c:v>
                </c:pt>
                <c:pt idx="5">
                  <c:v>15000</c:v>
                </c:pt>
                <c:pt idx="6">
                  <c:v>11250</c:v>
                </c:pt>
                <c:pt idx="7">
                  <c:v>7500</c:v>
                </c:pt>
                <c:pt idx="8">
                  <c:v>3750</c:v>
                </c:pt>
                <c:pt idx="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A9-CC44-BE82-2CEA1C9A6D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7544431"/>
        <c:axId val="1167546143"/>
      </c:lineChart>
      <c:catAx>
        <c:axId val="1167544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67546143"/>
        <c:crosses val="autoZero"/>
        <c:auto val="1"/>
        <c:lblAlgn val="ctr"/>
        <c:lblOffset val="100"/>
        <c:noMultiLvlLbl val="0"/>
      </c:catAx>
      <c:valAx>
        <c:axId val="1167546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€&quot;* #,##0.00_);_(&quot;€&quot;* \(#,##0.00\);_(&quot;€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67544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D692DCA-595E-42D6-B905-4249014B1533}" type="datetime1">
              <a:rPr lang="de-DE" smtClean="0"/>
              <a:t>17.09.2024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7T18:08:55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7T18:08:55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7T18:08:55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7T18:08:55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0E0FA-8D3A-4B45-A241-16949C514CA0}" type="datetime1">
              <a:rPr lang="de-DE" noProof="0" smtClean="0"/>
              <a:pPr/>
              <a:t>17.09.2024</a:t>
            </a:fld>
            <a:endParaRPr lang="de-DE" noProof="0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 dirty="0"/>
              <a:t>Textmasterformate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5981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de-DE" smtClean="0"/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7024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de-DE" smtClean="0"/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1703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de-DE" smtClean="0"/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5648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de-DE" smtClean="0"/>
              <a:t>46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6739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de-DE" smtClean="0"/>
              <a:t>48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2399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2761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1957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de-DE" smtClean="0"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2130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de-DE" smtClean="0"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8930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de-DE" smtClean="0"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2799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de-DE" smtClean="0"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1995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de-DE" smtClean="0"/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5668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de-DE" smtClean="0"/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9474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BE250E-AADD-DF34-29BE-95D413911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79A5E0D-41DB-78E8-AA0A-5729284680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4561CB-E062-2B76-3C9D-6C609FDDF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1F26-8F2A-E44B-A8F5-266177346F69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59C15A-3A61-1EBA-7D7C-3BE7A32A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F5D9F5-92D7-BAC1-45BD-58E2F6DA6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B34D-6632-494C-9C0E-58C3180E29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5806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7ACF2D-1B71-2F24-B17F-214197313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740051C-880D-DC61-91E4-FFF3973A9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DCA213-7824-D006-CE3D-101FAA215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1F26-8F2A-E44B-A8F5-266177346F69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B3FBB3-C681-89A3-C3D7-EC4042914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F5C6D85-6521-24E0-FDFF-18A06EA09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B34D-6632-494C-9C0E-58C3180E29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301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BC5B86A-47C7-C5B8-1B91-1670765C18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0786D83-07BD-FC52-7B7B-DEE9F15C7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5E057A-8197-A2C1-EECD-828E0DFF1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1F26-8F2A-E44B-A8F5-266177346F69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3F9E41-3FB4-5B6E-6905-15111A766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C62DAC-26CE-D4B3-780B-7BE1B494D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B34D-6632-494C-9C0E-58C3180E29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6516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-DE" noProof="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6394450" y="0"/>
            <a:ext cx="15392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FFED1D-AE10-49DC-B816-4365C8575FED}" type="datetime1">
              <a:rPr lang="de-DE" noProof="0" smtClean="0"/>
              <a:t>17.09.2024</a:t>
            </a:fld>
            <a:endParaRPr lang="de-DE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86028FDE-6655-4B55-B3B4-5B366034E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de-DE" noProof="0"/>
              <a:t>Master-Untertitelformat bearbeiten</a:t>
            </a:r>
            <a:endParaRPr lang="de-DE" noProof="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6311900" y="0"/>
            <a:ext cx="1539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230490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2" name="Datumsplatzhalt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735C8C4-173E-47B1-BC8D-70B32D1FFA35}" type="datetime1">
              <a:rPr lang="de-DE" noProof="0" smtClean="0"/>
              <a:t>17.09.2024</a:t>
            </a:fld>
            <a:endParaRPr lang="de-DE" noProof="0" dirty="0"/>
          </a:p>
        </p:txBody>
      </p:sp>
      <p:sp>
        <p:nvSpPr>
          <p:cNvPr id="13" name="Fußzeilenplatzhalt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Fußzeile</a:t>
            </a:r>
          </a:p>
        </p:txBody>
      </p:sp>
      <p:sp>
        <p:nvSpPr>
          <p:cNvPr id="18" name="Bildplatzhalt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59D5094-0179-464E-5693-5071E1A261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0474" y="5782888"/>
            <a:ext cx="962330" cy="9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9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5A312-0BAD-A6CF-B550-A42896F77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BD0E33-EC6E-891D-DB98-7184B3659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9C6B02-61C5-8A69-57C5-05F2B301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1F26-8F2A-E44B-A8F5-266177346F69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743187-2D9E-AEE3-F62D-F113F7A4A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6F85EC-3AB0-83D7-7FA0-6FE5CB183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B34D-6632-494C-9C0E-58C3180E29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390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9E40D2-C6E0-BE2A-7A45-FB16A9820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D4F4E8-9314-356E-7310-C33A39E6B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7FAAEA-145A-266A-9C69-7D8800071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1F26-8F2A-E44B-A8F5-266177346F69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5BD0A3-1C3E-E422-9382-2CA4D2B02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EF3195-4DFC-DD9C-5F3D-03645003F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B34D-6632-494C-9C0E-58C3180E29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54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B20273-EE5D-F2EA-177F-31AC375B5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FA28B0-7C8C-45B0-3A02-61E08462C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1DAADCC-62DE-DF2F-4F21-176A1E2CB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E677FB-741D-65FB-AB71-0E2D85B91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1F26-8F2A-E44B-A8F5-266177346F69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E3CB9EC-8F99-C524-BD1C-3C0B230DE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F4F81D9-7BB4-E051-FBD9-641978F3C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B34D-6632-494C-9C0E-58C3180E29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72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034E5-8F75-CDE5-97AE-BE612925D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602722B-EDDA-1BDC-9D34-5E5CDC639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E22F8C7-08EA-2B65-9404-C70ED8265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6A8DAF3-B577-FDD8-C1A3-5818C84072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53CF452-21DE-1007-02CA-E16287D9E0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50F9F24-0970-A9A9-D627-9ECC26E0F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1F26-8F2A-E44B-A8F5-266177346F69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94B3A9A-4640-B925-6B4F-C3821DCD8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A01369D-E049-1243-8C68-43F78471E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B34D-6632-494C-9C0E-58C3180E29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419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A1887A-DF02-C06D-A985-D2EC835E2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F78183E-113E-47BC-231E-D7C0A77D5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1F26-8F2A-E44B-A8F5-266177346F69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4E62D85-835B-5373-DF67-33C89DB0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0BC90B-50E9-A8E6-2639-318C9BA28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B34D-6632-494C-9C0E-58C3180E29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63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FB15EE8-BEA1-7708-5825-69AA69DB3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1F26-8F2A-E44B-A8F5-266177346F69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CA710BC-3C7C-E348-038B-C8D64D5C3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042274-52D3-E442-BA1F-2A7A0076B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B34D-6632-494C-9C0E-58C3180E29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4966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7CFDFD-F1EE-6344-93D8-A5194433E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2FEA69-F131-5D7D-F4C7-6C0514FC9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2D18CE8-BF3F-A386-067B-2902BCD63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AA738A-68B1-2277-8472-B86C74F3B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1F26-8F2A-E44B-A8F5-266177346F69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24CD7AA-DEFA-AD5D-9B4C-BD4CDE9EB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A9F0A4-16D4-7781-B14F-96BB0EEAE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B34D-6632-494C-9C0E-58C3180E29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667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1888DB-D1A7-59E3-5993-F63DF3952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A6E1C3B-1A39-5EE7-9E6E-B893274567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E2D7F1-8B43-7DCD-161C-A45CEE727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1BF3561-43B3-B7B0-FA76-1B026B7A6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1F26-8F2A-E44B-A8F5-266177346F69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7BB15E6-B2C9-E476-C7B2-9B25C4C71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4BBCDE-3B9B-1AFC-0BE5-597CBB26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8B34D-6632-494C-9C0E-58C3180E29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528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B630E95-A764-C660-D8CD-1895F1BF1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ED644F-BAD3-8430-EB2F-B9A682D9E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E8EC9B-611F-652C-2FBE-0E384C2B83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01F26-8F2A-E44B-A8F5-266177346F69}" type="datetimeFigureOut">
              <a:rPr lang="de-DE" smtClean="0"/>
              <a:t>17.09.2024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BF22B3-6BEF-06B6-08E1-C05872A68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99286D-052A-68B9-E7EA-48B7B0630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8B34D-6632-494C-9C0E-58C3180E29C9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 descr="Ein Bild, das Screenshot, Grafiken, Design enthält.&#10;&#10;Automatisch generierte Beschreibung">
            <a:extLst>
              <a:ext uri="{FF2B5EF4-FFF2-40B4-BE49-F238E27FC236}">
                <a16:creationId xmlns:a16="http://schemas.microsoft.com/office/drawing/2014/main" id="{9F7052E1-F3DA-48E7-ABDA-0E9D77E12B8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622" y="6000032"/>
            <a:ext cx="2039032" cy="7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5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 ?><Relationships xmlns="http://schemas.openxmlformats.org/package/2006/relationships"><Relationship Id="rId2" Target="../media/image32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 ?><Relationships xmlns="http://schemas.openxmlformats.org/package/2006/relationships"><Relationship Id="rId3" Target="../media/image36.jpeg" Type="http://schemas.openxmlformats.org/officeDocument/2006/relationships/image"/><Relationship Id="rId2" Target="../charts/chart1.xml" Type="http://schemas.openxmlformats.org/officeDocument/2006/relationships/chart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 ?><Relationships xmlns="http://schemas.openxmlformats.org/package/2006/relationships"><Relationship Id="rId3" Target="../media/image42.jpg" Type="http://schemas.openxmlformats.org/officeDocument/2006/relationships/image"/><Relationship Id="rId2" Target="../media/image4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28.xml.rels><?xml version="1.0" encoding="UTF-8" standalone="yes" ?><Relationships xmlns="http://schemas.openxmlformats.org/package/2006/relationships"><Relationship Id="rId3" Target="../media/image50.png" Type="http://schemas.openxmlformats.org/officeDocument/2006/relationships/image"/><Relationship Id="rId2" Target="../media/image49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51.jpeg" Type="http://schemas.openxmlformats.org/officeDocument/2006/relationships/image"/></Relationships>
</file>

<file path=ppt/slides/_rels/slide29.xml.rels><?xml version="1.0" encoding="UTF-8" standalone="yes" ?><Relationships xmlns="http://schemas.openxmlformats.org/package/2006/relationships"><Relationship Id="rId3" Target="../media/image53.png" Type="http://schemas.openxmlformats.org/officeDocument/2006/relationships/image"/><Relationship Id="rId2" Target="../media/image52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54.jpe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 ?><Relationships xmlns="http://schemas.openxmlformats.org/package/2006/relationships"><Relationship Id="rId3" Target="../media/image56.jpeg" Type="http://schemas.openxmlformats.org/officeDocument/2006/relationships/image"/><Relationship Id="rId7" Target="../media/image490.pn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13.xml" Type="http://schemas.openxmlformats.org/officeDocument/2006/relationships/slideLayout"/><Relationship Id="rId6" Target="../ink/ink1.xml" Type="http://schemas.openxmlformats.org/officeDocument/2006/relationships/customXml"/><Relationship Id="rId5" Target="../media/image58.jpeg" Type="http://schemas.openxmlformats.org/officeDocument/2006/relationships/image"/><Relationship Id="rId4" Target="../media/image57.jpeg" Type="http://schemas.openxmlformats.org/officeDocument/2006/relationships/image"/></Relationships>
</file>

<file path=ppt/slides/_rels/slide32.xml.rels><?xml version="1.0" encoding="UTF-8" standalone="yes" ?><Relationships xmlns="http://schemas.openxmlformats.org/package/2006/relationships"><Relationship Id="rId3" Target="../media/image59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13.xml" Type="http://schemas.openxmlformats.org/officeDocument/2006/relationships/slideLayout"/><Relationship Id="rId5" Target="../media/image61.jpeg" Type="http://schemas.openxmlformats.org/officeDocument/2006/relationships/image"/><Relationship Id="rId4" Target="../media/image60.jpeg" Type="http://schemas.openxmlformats.org/officeDocument/2006/relationships/image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g"/><Relationship Id="rId3" Type="http://schemas.openxmlformats.org/officeDocument/2006/relationships/customXml" Target="../ink/ink2.xml"/><Relationship Id="rId7" Type="http://schemas.openxmlformats.org/officeDocument/2006/relationships/image" Target="../media/image6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0.png"/><Relationship Id="rId9" Type="http://schemas.openxmlformats.org/officeDocument/2006/relationships/image" Target="../media/image64.jpg"/></Relationships>
</file>

<file path=ppt/slides/_rels/slide34.xml.rels><?xml version="1.0" encoding="UTF-8" standalone="yes" ?><Relationships xmlns="http://schemas.openxmlformats.org/package/2006/relationships"><Relationship Id="rId3" Target="../media/image65.jpe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13.xml" Type="http://schemas.openxmlformats.org/officeDocument/2006/relationships/slideLayout"/><Relationship Id="rId6" Target="../media/image540.png" Type="http://schemas.openxmlformats.org/officeDocument/2006/relationships/image"/><Relationship Id="rId5" Target="../ink/ink3.xml" Type="http://schemas.openxmlformats.org/officeDocument/2006/relationships/customXml"/><Relationship Id="rId4" Target="../media/image66.jpeg" Type="http://schemas.openxmlformats.org/officeDocument/2006/relationships/image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0.png"/><Relationship Id="rId4" Type="http://schemas.openxmlformats.org/officeDocument/2006/relationships/customXml" Target="../ink/ink4.xml"/></Relationships>
</file>

<file path=ppt/slides/_rels/slide36.xml.rels><?xml version="1.0" encoding="UTF-8" standalone="yes" ?><Relationships xmlns="http://schemas.openxmlformats.org/package/2006/relationships"><Relationship Id="rId3" Target="../media/image68.jpe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7.xml" Type="http://schemas.openxmlformats.org/officeDocument/2006/relationships/slideLayout"/><Relationship Id="rId5" Target="../media/image70.jpeg" Type="http://schemas.openxmlformats.org/officeDocument/2006/relationships/image"/><Relationship Id="rId4" Target="../media/image69.jpeg" Type="http://schemas.openxmlformats.org/officeDocument/2006/relationships/image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6.jpeg"/><Relationship Id="rId4" Type="http://schemas.openxmlformats.org/officeDocument/2006/relationships/image" Target="../media/image7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g"/></Relationships>
</file>

<file path=ppt/slides/_rels/slide42.xml.rels><?xml version="1.0" encoding="UTF-8" standalone="yes" ?><Relationships xmlns="http://schemas.openxmlformats.org/package/2006/relationships"><Relationship Id="rId3" Target="../media/image54.jpeg" Type="http://schemas.openxmlformats.org/officeDocument/2006/relationships/image"/><Relationship Id="rId2" Target="../media/image53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82.jpg" Type="http://schemas.openxmlformats.org/officeDocument/2006/relationships/image"/></Relationships>
</file>

<file path=ppt/slides/_rels/slide43.xml.rels><?xml version="1.0" encoding="UTF-8" standalone="yes" ?><Relationships xmlns="http://schemas.openxmlformats.org/package/2006/relationships"><Relationship Id="rId3" Target="http://www.ethikbank.de/" TargetMode="External" Type="http://schemas.openxmlformats.org/officeDocument/2006/relationships/hyperlink"/><Relationship Id="rId7" Target="../media/image86.png" Type="http://schemas.openxmlformats.org/officeDocument/2006/relationships/image"/><Relationship Id="rId2" Target="../media/image83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85.jpeg" Type="http://schemas.openxmlformats.org/officeDocument/2006/relationships/image"/><Relationship Id="rId5" Target="../media/image84.png" Type="http://schemas.openxmlformats.org/officeDocument/2006/relationships/image"/><Relationship Id="rId4" Target="http://www.psd-hannover.de/" TargetMode="External" Type="http://schemas.openxmlformats.org/officeDocument/2006/relationships/hyperlink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 ?><Relationships xmlns="http://schemas.openxmlformats.org/package/2006/relationships"><Relationship Id="rId3" Target="../media/image90.jpg" Type="http://schemas.openxmlformats.org/officeDocument/2006/relationships/image"/><Relationship Id="rId2" Target="../media/image89.jp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91.jpeg" Type="http://schemas.openxmlformats.org/officeDocument/2006/relationships/image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lling-resort.de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g"/><Relationship Id="rId5" Type="http://schemas.openxmlformats.org/officeDocument/2006/relationships/image" Target="../media/image94.jpeg"/><Relationship Id="rId4" Type="http://schemas.openxmlformats.org/officeDocument/2006/relationships/hyperlink" Target="http://www.calendly.com/peter-rolling-tiny-house/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 ?><Relationships xmlns="http://schemas.openxmlformats.org/package/2006/relationships"><Relationship Id="rId3" Target="../media/image14.png" Type="http://schemas.openxmlformats.org/officeDocument/2006/relationships/image"/><Relationship Id="rId7" Target="../media/image18.jpg" Type="http://schemas.openxmlformats.org/officeDocument/2006/relationships/image"/><Relationship Id="rId2" Target="../media/image13.jp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17.jpeg" Type="http://schemas.openxmlformats.org/officeDocument/2006/relationships/image"/><Relationship Id="rId5" Target="../media/image16.jpg" Type="http://schemas.openxmlformats.org/officeDocument/2006/relationships/image"/><Relationship Id="rId4" Target="../media/image15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Gras, draußen, Haus enthält.&#10;&#10;Automatisch generierte Beschreibung" id="8" name="Bildplatzhalter 7">
            <a:extLst>
              <a:ext uri="{FF2B5EF4-FFF2-40B4-BE49-F238E27FC236}">
                <a16:creationId xmlns:a16="http://schemas.microsoft.com/office/drawing/2014/main" id="{1D2F5C33-8BAD-CB2E-5709-926743CB5C93}"/>
              </a:ext>
            </a:extLst>
          </p:cNvPr>
          <p:cNvPicPr>
            <a:picLocks noChangeAspect="1" noGrp="1"/>
          </p:cNvPicPr>
          <p:nvPr>
            <p:ph idx="13" sz="quarter" type="pic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" r="115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017FF9C-6A7E-4A79-81BB-438E8EA967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7837" y="1526368"/>
            <a:ext cx="5255883" cy="3227514"/>
          </a:xfrm>
        </p:spPr>
        <p:txBody>
          <a:bodyPr rtlCol="0">
            <a:normAutofit fontScale="90000"/>
          </a:bodyPr>
          <a:lstStyle/>
          <a:p>
            <a:pPr rtl="0"/>
            <a:r>
              <a:rPr dirty="0" lang="de-DE"/>
              <a:t>Tiny </a:t>
            </a:r>
            <a:r>
              <a:rPr dirty="0" err="1" lang="de-DE"/>
              <a:t>Houses</a:t>
            </a:r>
            <a:br>
              <a:rPr dirty="0" lang="de-DE"/>
            </a:br>
            <a:r>
              <a:rPr dirty="0" lang="de-DE"/>
              <a:t>als </a:t>
            </a:r>
            <a:br>
              <a:rPr dirty="0" lang="de-DE"/>
            </a:br>
            <a:r>
              <a:rPr dirty="0" lang="de-DE"/>
              <a:t>steueroptimiertes</a:t>
            </a:r>
            <a:br>
              <a:rPr dirty="0" lang="de-DE"/>
            </a:br>
            <a:r>
              <a:rPr dirty="0" lang="de-DE"/>
              <a:t>Investment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FFFB5E3C-FE17-44EA-B59B-183125D08F7C}"/>
              </a:ext>
            </a:extLst>
          </p:cNvPr>
          <p:cNvSpPr>
            <a:spLocks noGrp="1"/>
          </p:cNvSpPr>
          <p:nvPr>
            <p:ph idx="1" type="subTitle"/>
          </p:nvPr>
        </p:nvSpPr>
        <p:spPr>
          <a:xfrm>
            <a:off x="6616268" y="5232068"/>
            <a:ext cx="5080883" cy="1279652"/>
          </a:xfrm>
        </p:spPr>
        <p:txBody>
          <a:bodyPr rtlCol="0">
            <a:normAutofit/>
          </a:bodyPr>
          <a:lstStyle/>
          <a:p>
            <a:pPr rtl="0"/>
            <a:r>
              <a:rPr b="1" dirty="0" lang="de-DE" sz="1400"/>
              <a:t>Peter L. Pedersen  &amp; Oskar Edler von Schickh</a:t>
            </a:r>
            <a:br>
              <a:rPr b="1" dirty="0" lang="de-DE" sz="1400"/>
            </a:br>
            <a:endParaRPr b="1" dirty="0" lang="de-DE" sz="1400"/>
          </a:p>
          <a:p>
            <a:pPr rtl="0"/>
            <a:r>
              <a:rPr b="1" dirty="0" lang="de-DE" sz="1400"/>
              <a:t>                     17. September 2024</a:t>
            </a:r>
          </a:p>
        </p:txBody>
      </p:sp>
      <p:pic>
        <p:nvPicPr>
          <p:cNvPr descr="Ein Bild, das Schrift, Logo, Design enthält.&#10;&#10;Automatisch generierte Beschreibung" id="6" name="Grafik 5">
            <a:extLst>
              <a:ext uri="{FF2B5EF4-FFF2-40B4-BE49-F238E27FC236}">
                <a16:creationId xmlns:a16="http://schemas.microsoft.com/office/drawing/2014/main" id="{BC30BC6F-0E54-945A-752B-07E9316FB2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347" y="69132"/>
            <a:ext cx="3736907" cy="153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96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6">
            <a:extLst>
              <a:ext uri="{FF2B5EF4-FFF2-40B4-BE49-F238E27FC236}">
                <a16:creationId xmlns:a16="http://schemas.microsoft.com/office/drawing/2014/main" id="{E30D0768-B44E-5E70-67CF-F0578AA5E03B}"/>
              </a:ext>
            </a:extLst>
          </p:cNvPr>
          <p:cNvSpPr txBox="1">
            <a:spLocks/>
          </p:cNvSpPr>
          <p:nvPr/>
        </p:nvSpPr>
        <p:spPr>
          <a:xfrm>
            <a:off x="5143500" y="3525863"/>
            <a:ext cx="7048500" cy="29193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6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Das ist ein Tiny House on Wheels</a:t>
            </a:r>
          </a:p>
          <a:p>
            <a:pPr algn="ctr"/>
            <a:endParaRPr lang="de-DE" sz="63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r>
              <a:rPr lang="de-DE" sz="5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Ein Hybrid</a:t>
            </a:r>
          </a:p>
          <a:p>
            <a:pPr algn="ctr"/>
            <a:r>
              <a:rPr lang="de-DE" sz="5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„Wohngebäude und Fahrzeug“</a:t>
            </a:r>
          </a:p>
          <a:p>
            <a:pPr algn="ctr"/>
            <a:endParaRPr lang="de-DE" sz="59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r>
              <a:rPr lang="de-DE" sz="5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Der neue Fachbegriff lautet:</a:t>
            </a:r>
          </a:p>
          <a:p>
            <a:pPr algn="ctr"/>
            <a:r>
              <a:rPr lang="de-DE" sz="5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„ortsveränderliches</a:t>
            </a:r>
          </a:p>
          <a:p>
            <a:pPr algn="ctr"/>
            <a:r>
              <a:rPr lang="de-DE" sz="5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Gebäude“</a:t>
            </a:r>
          </a:p>
        </p:txBody>
      </p:sp>
      <p:pic>
        <p:nvPicPr>
          <p:cNvPr id="5" name="Grafik 4" descr="Ein Bild, das Straße, Baum, draußen, blau enthält.&#10;&#10;Automatisch generierte Beschreibung">
            <a:extLst>
              <a:ext uri="{FF2B5EF4-FFF2-40B4-BE49-F238E27FC236}">
                <a16:creationId xmlns:a16="http://schemas.microsoft.com/office/drawing/2014/main" id="{B041B9C7-DFEA-5217-1DB2-5F5C3E72F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3429000"/>
          </a:xfrm>
          <a:prstGeom prst="rect">
            <a:avLst/>
          </a:prstGeom>
        </p:spPr>
      </p:pic>
      <p:pic>
        <p:nvPicPr>
          <p:cNvPr id="3" name="Grafik 2" descr="Ein Bild, das draußen, Himmel, Wolke, Fenster enthält.&#10;&#10;Automatisch generierte Beschreibung">
            <a:extLst>
              <a:ext uri="{FF2B5EF4-FFF2-40B4-BE49-F238E27FC236}">
                <a16:creationId xmlns:a16="http://schemas.microsoft.com/office/drawing/2014/main" id="{8305C513-441E-BEB8-3A09-DC7FAC179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0"/>
            <a:ext cx="5143500" cy="3429000"/>
          </a:xfrm>
          <a:prstGeom prst="rect">
            <a:avLst/>
          </a:prstGeom>
        </p:spPr>
      </p:pic>
      <p:pic>
        <p:nvPicPr>
          <p:cNvPr id="6" name="Grafik 5" descr="Ein Bild, das draußen, Himmel, Gras, Mobilheim enthält.&#10;&#10;Automatisch generierte Beschreibung">
            <a:extLst>
              <a:ext uri="{FF2B5EF4-FFF2-40B4-BE49-F238E27FC236}">
                <a16:creationId xmlns:a16="http://schemas.microsoft.com/office/drawing/2014/main" id="{905546F1-03A8-599E-9930-22C1BB604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14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6">
            <a:extLst>
              <a:ext uri="{FF2B5EF4-FFF2-40B4-BE49-F238E27FC236}">
                <a16:creationId xmlns:a16="http://schemas.microsoft.com/office/drawing/2014/main" id="{E30D0768-B44E-5E70-67CF-F0578AA5E03B}"/>
              </a:ext>
            </a:extLst>
          </p:cNvPr>
          <p:cNvSpPr txBox="1">
            <a:spLocks/>
          </p:cNvSpPr>
          <p:nvPr/>
        </p:nvSpPr>
        <p:spPr>
          <a:xfrm>
            <a:off x="5443049" y="3900105"/>
            <a:ext cx="6315060" cy="20022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Ein echtes</a:t>
            </a:r>
            <a:br>
              <a:rPr lang="de-DE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de-DE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1-Zimmerhaus </a:t>
            </a:r>
            <a:br>
              <a:rPr lang="de-DE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de-DE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mit Einbauküche, </a:t>
            </a:r>
            <a:br>
              <a:rPr lang="de-DE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de-DE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Duschbad und Schlafloft</a:t>
            </a:r>
          </a:p>
        </p:txBody>
      </p:sp>
      <p:pic>
        <p:nvPicPr>
          <p:cNvPr id="7" name="Grafik 6" descr="Ein Bild, das drinnen, Boden, Wand, Decke enthält.&#10;&#10;Automatisch generierte Beschreibung">
            <a:extLst>
              <a:ext uri="{FF2B5EF4-FFF2-40B4-BE49-F238E27FC236}">
                <a16:creationId xmlns:a16="http://schemas.microsoft.com/office/drawing/2014/main" id="{F7123987-EC00-4026-1D1D-31CFB377E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5143500" cy="3429000"/>
          </a:xfrm>
          <a:prstGeom prst="rect">
            <a:avLst/>
          </a:prstGeom>
        </p:spPr>
      </p:pic>
      <p:pic>
        <p:nvPicPr>
          <p:cNvPr id="10" name="Grafik 9" descr="Ein Bild, das Wand, Im Haus, Inneneinrichtung, Bilderrahmen enthält.&#10;&#10;Automatisch generierte Beschreibung">
            <a:extLst>
              <a:ext uri="{FF2B5EF4-FFF2-40B4-BE49-F238E27FC236}">
                <a16:creationId xmlns:a16="http://schemas.microsoft.com/office/drawing/2014/main" id="{D066B5AA-3AF3-4AFC-8B8D-1D3E37DBA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3429000"/>
          </a:xfrm>
          <a:prstGeom prst="rect">
            <a:avLst/>
          </a:prstGeom>
        </p:spPr>
      </p:pic>
      <p:pic>
        <p:nvPicPr>
          <p:cNvPr id="12" name="Grafik 11" descr="Ein Bild, das Wand, Im Haus, Inneneinrichtung, Bett enthält.&#10;&#10;Automatisch generierte Beschreibung">
            <a:extLst>
              <a:ext uri="{FF2B5EF4-FFF2-40B4-BE49-F238E27FC236}">
                <a16:creationId xmlns:a16="http://schemas.microsoft.com/office/drawing/2014/main" id="{EA47F118-D298-25EB-F663-D1A021DF20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0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16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6">
            <a:extLst>
              <a:ext uri="{FF2B5EF4-FFF2-40B4-BE49-F238E27FC236}">
                <a16:creationId xmlns:a16="http://schemas.microsoft.com/office/drawing/2014/main" id="{E30D0768-B44E-5E70-67CF-F0578AA5E03B}"/>
              </a:ext>
            </a:extLst>
          </p:cNvPr>
          <p:cNvSpPr txBox="1">
            <a:spLocks/>
          </p:cNvSpPr>
          <p:nvPr/>
        </p:nvSpPr>
        <p:spPr>
          <a:xfrm>
            <a:off x="5602744" y="776621"/>
            <a:ext cx="6315060" cy="4692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Ihr Steuerberater </a:t>
            </a:r>
            <a:b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könnte Sie fragen:</a:t>
            </a:r>
          </a:p>
          <a:p>
            <a:pPr algn="ctr"/>
            <a:endParaRPr lang="de-DE" sz="3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„Was ist das nun?</a:t>
            </a:r>
          </a:p>
          <a:p>
            <a:pPr algn="ctr"/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Mobilie oder Immobilie?“</a:t>
            </a:r>
          </a:p>
          <a:p>
            <a:pPr algn="ctr"/>
            <a:endParaRPr lang="de-DE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Peter Pedersen:</a:t>
            </a:r>
          </a:p>
          <a:p>
            <a:pPr algn="ctr"/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„Ganz so, </a:t>
            </a:r>
            <a:b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wie Sie es wann haben möchten.“</a:t>
            </a:r>
            <a:endParaRPr lang="de-DE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de-DE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42FD0EF-B48D-D953-D774-AD8C9B888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02744" cy="3735162"/>
          </a:xfrm>
          <a:prstGeom prst="rect">
            <a:avLst/>
          </a:prstGeom>
        </p:spPr>
      </p:pic>
      <p:pic>
        <p:nvPicPr>
          <p:cNvPr id="8" name="Grafik 7" descr="Ein Bild, das draußen, Gras, Pflanze, Baum enthält.&#10;&#10;Automatisch generierte Beschreibung">
            <a:extLst>
              <a:ext uri="{FF2B5EF4-FFF2-40B4-BE49-F238E27FC236}">
                <a16:creationId xmlns:a16="http://schemas.microsoft.com/office/drawing/2014/main" id="{60484B35-0AC3-212C-0A8F-4A6E785249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1845"/>
            <a:ext cx="5602744" cy="314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20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6">
            <a:extLst>
              <a:ext uri="{FF2B5EF4-FFF2-40B4-BE49-F238E27FC236}">
                <a16:creationId xmlns:a16="http://schemas.microsoft.com/office/drawing/2014/main" id="{E30D0768-B44E-5E70-67CF-F0578AA5E03B}"/>
              </a:ext>
            </a:extLst>
          </p:cNvPr>
          <p:cNvSpPr txBox="1">
            <a:spLocks/>
          </p:cNvSpPr>
          <p:nvPr/>
        </p:nvSpPr>
        <p:spPr>
          <a:xfrm>
            <a:off x="5602744" y="308111"/>
            <a:ext cx="6315060" cy="62458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de-DE" sz="3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Bitte wählen Sie:</a:t>
            </a:r>
          </a:p>
          <a:p>
            <a:pPr algn="ctr"/>
            <a:endParaRPr lang="de-DE" sz="3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r>
              <a:rPr lang="de-D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Bewegliches Wirtschaftsgut</a:t>
            </a:r>
          </a:p>
          <a:p>
            <a:pPr algn="ctr"/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Hohe Abschreibungen</a:t>
            </a:r>
          </a:p>
          <a:p>
            <a:pPr algn="ctr"/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Geringer Restwert</a:t>
            </a:r>
          </a:p>
          <a:p>
            <a:pPr algn="ctr"/>
            <a:endParaRPr lang="de-DE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r>
              <a:rPr lang="de-D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Immobilie</a:t>
            </a:r>
          </a:p>
          <a:p>
            <a:pPr algn="ctr"/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Hohe Wertstabilität</a:t>
            </a:r>
          </a:p>
          <a:p>
            <a:pPr algn="ctr"/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Geringe Abschreibungen</a:t>
            </a:r>
          </a:p>
          <a:p>
            <a:pPr algn="ctr"/>
            <a:endParaRPr lang="de-DE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r>
              <a:rPr lang="de-D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Rolling Tiny House</a:t>
            </a:r>
          </a:p>
          <a:p>
            <a:pPr algn="ctr"/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Hohe Abschreibungen</a:t>
            </a:r>
          </a:p>
          <a:p>
            <a:pPr algn="ctr"/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Hohe Wertstabilität</a:t>
            </a:r>
          </a:p>
          <a:p>
            <a:pPr algn="ctr"/>
            <a:endParaRPr lang="de-DE" sz="3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5" name="Grafik 4" descr="Ein Bild, das Solarenergie, Solarpanel, Solarzelle, solar enthält.&#10;&#10;Automatisch generierte Beschreibung">
            <a:extLst>
              <a:ext uri="{FF2B5EF4-FFF2-40B4-BE49-F238E27FC236}">
                <a16:creationId xmlns:a16="http://schemas.microsoft.com/office/drawing/2014/main" id="{2013CC9E-9F0B-86F8-25E5-6C6DCE6170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177360" cy="2027762"/>
          </a:xfrm>
          <a:prstGeom prst="rect">
            <a:avLst/>
          </a:prstGeom>
        </p:spPr>
      </p:pic>
      <p:pic>
        <p:nvPicPr>
          <p:cNvPr id="7" name="Grafik 6" descr="Ein Bild, das Gebäude, draußen, Himmel, Eigentum enthält.&#10;&#10;Automatisch generierte Beschreibung">
            <a:extLst>
              <a:ext uri="{FF2B5EF4-FFF2-40B4-BE49-F238E27FC236}">
                <a16:creationId xmlns:a16="http://schemas.microsoft.com/office/drawing/2014/main" id="{97319071-672A-EB8D-1A8C-29AE21C5BE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696" y="1013882"/>
            <a:ext cx="2892390" cy="3856521"/>
          </a:xfrm>
          <a:prstGeom prst="rect">
            <a:avLst/>
          </a:prstGeom>
        </p:spPr>
      </p:pic>
      <p:pic>
        <p:nvPicPr>
          <p:cNvPr id="11" name="Grafik 10" descr="Ein Bild, das draußen, Pflanze, Baum, Gras enthält.&#10;&#10;Automatisch generierte Beschreibung">
            <a:extLst>
              <a:ext uri="{FF2B5EF4-FFF2-40B4-BE49-F238E27FC236}">
                <a16:creationId xmlns:a16="http://schemas.microsoft.com/office/drawing/2014/main" id="{13A26F90-AD5C-CFB0-61D0-CC9CC59292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580" y="3533579"/>
            <a:ext cx="4989817" cy="332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89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6">
            <a:extLst>
              <a:ext uri="{FF2B5EF4-FFF2-40B4-BE49-F238E27FC236}">
                <a16:creationId xmlns:a16="http://schemas.microsoft.com/office/drawing/2014/main" id="{E30D0768-B44E-5E70-67CF-F0578AA5E03B}"/>
              </a:ext>
            </a:extLst>
          </p:cNvPr>
          <p:cNvSpPr txBox="1">
            <a:spLocks/>
          </p:cNvSpPr>
          <p:nvPr/>
        </p:nvSpPr>
        <p:spPr>
          <a:xfrm>
            <a:off x="5326812" y="1245419"/>
            <a:ext cx="6315060" cy="40584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Tiny House vs. Ferienwohnung</a:t>
            </a:r>
          </a:p>
          <a:p>
            <a:pPr algn="ctr"/>
            <a:endParaRPr lang="de-DE" sz="3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Fewo:</a:t>
            </a:r>
          </a:p>
          <a:p>
            <a:pPr algn="ctr"/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Ziel: langfristige Nutzung</a:t>
            </a:r>
          </a:p>
          <a:p>
            <a:pPr algn="ctr"/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3 % Abschreibung</a:t>
            </a:r>
          </a:p>
          <a:p>
            <a:pPr algn="ctr"/>
            <a:endParaRPr lang="de-DE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Tiny House:</a:t>
            </a:r>
          </a:p>
          <a:p>
            <a:pPr algn="ctr"/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Ziel: Abschreibung</a:t>
            </a:r>
          </a:p>
          <a:p>
            <a:pPr algn="ctr"/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Verkauf i.d.R. nach Ausbuchung</a:t>
            </a:r>
          </a:p>
        </p:txBody>
      </p:sp>
      <p:pic>
        <p:nvPicPr>
          <p:cNvPr id="10" name="Grafik 9" descr="Ein Bild, das draußen, Anhänger, Himmel, Rad enthält.&#10;&#10;Automatisch generierte Beschreibung">
            <a:extLst>
              <a:ext uri="{FF2B5EF4-FFF2-40B4-BE49-F238E27FC236}">
                <a16:creationId xmlns:a16="http://schemas.microsoft.com/office/drawing/2014/main" id="{979419FE-7D63-C06F-3AC9-0C5C57371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497" cy="3428998"/>
          </a:xfrm>
          <a:prstGeom prst="rect">
            <a:avLst/>
          </a:prstGeom>
        </p:spPr>
      </p:pic>
      <p:pic>
        <p:nvPicPr>
          <p:cNvPr id="2" name="Grafik 1" descr="Ein Bild, das Im Haus, Wand, Möbel, Haushaltsgerät enthält.&#10;&#10;Automatisch generierte Beschreibung">
            <a:extLst>
              <a:ext uri="{FF2B5EF4-FFF2-40B4-BE49-F238E27FC236}">
                <a16:creationId xmlns:a16="http://schemas.microsoft.com/office/drawing/2014/main" id="{14F554A1-EFED-B02C-34B6-77A9F99F4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3429000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05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5">
            <a:extLst>
              <a:ext uri="{FF2B5EF4-FFF2-40B4-BE49-F238E27FC236}">
                <a16:creationId xmlns:a16="http://schemas.microsoft.com/office/drawing/2014/main" id="{BC004E4C-67AC-8F77-4330-F1CEEF212607}"/>
              </a:ext>
            </a:extLst>
          </p:cNvPr>
          <p:cNvSpPr txBox="1">
            <a:spLocks/>
          </p:cNvSpPr>
          <p:nvPr/>
        </p:nvSpPr>
        <p:spPr>
          <a:xfrm>
            <a:off x="6834319" y="891597"/>
            <a:ext cx="5056637" cy="52298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Konkrete Anforderungen</a:t>
            </a:r>
          </a:p>
          <a:p>
            <a:pPr algn="l"/>
            <a:endParaRPr lang="de-DE" sz="3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l"/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 deutscher Hersteller</a:t>
            </a:r>
          </a:p>
          <a:p>
            <a:pPr algn="l"/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 deutsche Betriebsstätte</a:t>
            </a:r>
          </a:p>
          <a:p>
            <a:pPr algn="l"/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 deutsche Serviceagentur</a:t>
            </a:r>
          </a:p>
          <a:p>
            <a:pPr algn="l"/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 deutscher Mietvertrag</a:t>
            </a:r>
            <a:b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 deutsche Versteuerung</a:t>
            </a:r>
          </a:p>
          <a:p>
            <a:pPr algn="l"/>
            <a:endParaRPr lang="de-DE" sz="4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endParaRPr lang="de-DE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4E8DCBF-8600-6F0C-ECD0-7CB29C881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9065" y="0"/>
            <a:ext cx="6795033" cy="704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24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>
            <a:extLst>
              <a:ext uri="{FF2B5EF4-FFF2-40B4-BE49-F238E27FC236}">
                <a16:creationId xmlns:a16="http://schemas.microsoft.com/office/drawing/2014/main" id="{2120B80F-B880-A2DC-2396-5E412C436585}"/>
              </a:ext>
            </a:extLst>
          </p:cNvPr>
          <p:cNvSpPr txBox="1">
            <a:spLocks/>
          </p:cNvSpPr>
          <p:nvPr/>
        </p:nvSpPr>
        <p:spPr>
          <a:xfrm>
            <a:off x="575762" y="-155292"/>
            <a:ext cx="4567826" cy="14375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Nutzungsmöglichkeiten</a:t>
            </a:r>
          </a:p>
        </p:txBody>
      </p:sp>
      <p:sp>
        <p:nvSpPr>
          <p:cNvPr id="5" name="Inhaltsplatzhalter 5">
            <a:extLst>
              <a:ext uri="{FF2B5EF4-FFF2-40B4-BE49-F238E27FC236}">
                <a16:creationId xmlns:a16="http://schemas.microsoft.com/office/drawing/2014/main" id="{7194028A-ABCB-775A-6A09-265110475408}"/>
              </a:ext>
            </a:extLst>
          </p:cNvPr>
          <p:cNvSpPr txBox="1">
            <a:spLocks/>
          </p:cNvSpPr>
          <p:nvPr/>
        </p:nvSpPr>
        <p:spPr>
          <a:xfrm>
            <a:off x="662852" y="1671660"/>
            <a:ext cx="4996118" cy="4607208"/>
          </a:xfrm>
          <a:prstGeom prst="rect">
            <a:avLst/>
          </a:prstGeom>
        </p:spPr>
        <p:txBody>
          <a:bodyPr vert="horz" lIns="0" tIns="45720" rIns="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/>
              <a:t>Basic-Lösungen – „Fahranfänger“</a:t>
            </a:r>
            <a:br>
              <a:rPr lang="de-DE" b="1" dirty="0"/>
            </a:br>
            <a:r>
              <a:rPr lang="de-DE" dirty="0"/>
              <a:t>mit straßenzugelassenen Tiny </a:t>
            </a:r>
            <a:r>
              <a:rPr lang="de-DE" dirty="0" err="1"/>
              <a:t>Houses</a:t>
            </a:r>
            <a:endParaRPr lang="de-DE" dirty="0"/>
          </a:p>
          <a:p>
            <a:r>
              <a:rPr lang="de-DE" dirty="0"/>
              <a:t>Mobiles Ferienhaus</a:t>
            </a:r>
          </a:p>
          <a:p>
            <a:r>
              <a:rPr lang="de-DE" dirty="0"/>
              <a:t>Mobile Werkstatt</a:t>
            </a:r>
          </a:p>
          <a:p>
            <a:r>
              <a:rPr lang="de-DE" dirty="0"/>
              <a:t>Mobiles Verkaufsbüro</a:t>
            </a:r>
          </a:p>
          <a:p>
            <a:r>
              <a:rPr lang="de-DE" dirty="0"/>
              <a:t>Mobiler Seminarraum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 err="1"/>
              <a:t>Advanced</a:t>
            </a:r>
            <a:r>
              <a:rPr lang="de-DE" b="1" dirty="0"/>
              <a:t>-Lösungen – „Formel 1“</a:t>
            </a:r>
            <a:br>
              <a:rPr lang="de-DE" b="1" dirty="0"/>
            </a:br>
            <a:r>
              <a:rPr lang="de-DE" dirty="0"/>
              <a:t>mit </a:t>
            </a:r>
            <a:r>
              <a:rPr lang="de-DE" dirty="0" err="1"/>
              <a:t>tiefladermobilen</a:t>
            </a:r>
            <a:r>
              <a:rPr lang="de-DE" dirty="0"/>
              <a:t> Wohnlösungen</a:t>
            </a:r>
          </a:p>
          <a:p>
            <a:r>
              <a:rPr lang="de-DE" dirty="0"/>
              <a:t>Ferienparks</a:t>
            </a:r>
          </a:p>
          <a:p>
            <a:r>
              <a:rPr lang="de-DE" dirty="0"/>
              <a:t>Betriebswohnungen</a:t>
            </a:r>
          </a:p>
          <a:p>
            <a:r>
              <a:rPr lang="de-DE" dirty="0"/>
              <a:t>Home-Office-Lösungen</a:t>
            </a:r>
          </a:p>
          <a:p>
            <a:r>
              <a:rPr lang="de-DE" dirty="0"/>
              <a:t>Flüchtlingsheime</a:t>
            </a:r>
          </a:p>
          <a:p>
            <a:r>
              <a:rPr lang="de-DE" dirty="0"/>
              <a:t>und, und, und</a:t>
            </a:r>
          </a:p>
          <a:p>
            <a:endParaRPr lang="de-DE" dirty="0">
              <a:latin typeface="+mj-lt"/>
            </a:endParaRPr>
          </a:p>
          <a:p>
            <a:endParaRPr lang="de-DE" dirty="0">
              <a:latin typeface="+mj-lt"/>
            </a:endParaRPr>
          </a:p>
          <a:p>
            <a:endParaRPr lang="de-DE" dirty="0">
              <a:latin typeface="+mj-lt"/>
            </a:endParaRPr>
          </a:p>
          <a:p>
            <a:endParaRPr lang="de-DE" dirty="0">
              <a:latin typeface="+mj-lt"/>
            </a:endParaRPr>
          </a:p>
        </p:txBody>
      </p:sp>
      <p:pic>
        <p:nvPicPr>
          <p:cNvPr id="10" name="Grafik 9" descr="Ein Bild, das draußen, Rad, Himmel, Fahrzeug enthält.&#10;&#10;Automatisch generierte Beschreibung">
            <a:extLst>
              <a:ext uri="{FF2B5EF4-FFF2-40B4-BE49-F238E27FC236}">
                <a16:creationId xmlns:a16="http://schemas.microsoft.com/office/drawing/2014/main" id="{1814DBB0-DF5A-3C83-5FA1-033BBB106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0" y="889001"/>
            <a:ext cx="6888480" cy="459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03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>
            <a:extLst>
              <a:ext uri="{FF2B5EF4-FFF2-40B4-BE49-F238E27FC236}">
                <a16:creationId xmlns:a16="http://schemas.microsoft.com/office/drawing/2014/main" id="{2120B80F-B880-A2DC-2396-5E412C436585}"/>
              </a:ext>
            </a:extLst>
          </p:cNvPr>
          <p:cNvSpPr txBox="1">
            <a:spLocks/>
          </p:cNvSpPr>
          <p:nvPr/>
        </p:nvSpPr>
        <p:spPr>
          <a:xfrm>
            <a:off x="6400554" y="471400"/>
            <a:ext cx="5047667" cy="14375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Das neue „WC-Gesetz“</a:t>
            </a:r>
          </a:p>
        </p:txBody>
      </p:sp>
      <p:sp>
        <p:nvSpPr>
          <p:cNvPr id="5" name="Inhaltsplatzhalter 5">
            <a:extLst>
              <a:ext uri="{FF2B5EF4-FFF2-40B4-BE49-F238E27FC236}">
                <a16:creationId xmlns:a16="http://schemas.microsoft.com/office/drawing/2014/main" id="{7194028A-ABCB-775A-6A09-265110475408}"/>
              </a:ext>
            </a:extLst>
          </p:cNvPr>
          <p:cNvSpPr txBox="1">
            <a:spLocks/>
          </p:cNvSpPr>
          <p:nvPr/>
        </p:nvSpPr>
        <p:spPr>
          <a:xfrm>
            <a:off x="6506090" y="2451929"/>
            <a:ext cx="5485412" cy="3291451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Bewegliche Wirtschaftsgüter</a:t>
            </a:r>
          </a:p>
          <a:p>
            <a:pPr>
              <a:buFontTx/>
              <a:buChar char="-"/>
            </a:pPr>
            <a:r>
              <a:rPr lang="de-DE" sz="2400" dirty="0"/>
              <a:t>Sonderabschreibung statt 20 jetzt 40 %</a:t>
            </a:r>
          </a:p>
          <a:p>
            <a:pPr>
              <a:buFontTx/>
              <a:buChar char="-"/>
            </a:pPr>
            <a:r>
              <a:rPr lang="de-DE" sz="2400" dirty="0"/>
              <a:t>Degressive Abschreibung bis 20%</a:t>
            </a:r>
            <a:br>
              <a:rPr lang="de-DE" sz="1400" dirty="0"/>
            </a:br>
            <a:r>
              <a:rPr lang="de-DE" sz="1400" dirty="0"/>
              <a:t>       </a:t>
            </a:r>
            <a:r>
              <a:rPr lang="de-DE" sz="2400" dirty="0"/>
              <a:t>(Befristet bis 31. Dezember 2024)</a:t>
            </a:r>
          </a:p>
          <a:p>
            <a:pPr marL="0" indent="0">
              <a:buNone/>
            </a:pPr>
            <a:br>
              <a:rPr lang="de-DE" sz="2400" dirty="0"/>
            </a:br>
            <a:r>
              <a:rPr lang="de-DE" sz="2400" dirty="0"/>
              <a:t>P.S. 	Spürt Ihr die politische Panik?</a:t>
            </a:r>
          </a:p>
          <a:p>
            <a:pPr marL="0" indent="0">
              <a:buNone/>
            </a:pPr>
            <a:r>
              <a:rPr lang="de-DE" sz="2400" dirty="0"/>
              <a:t>	Wer gerade investieren will, </a:t>
            </a:r>
          </a:p>
          <a:p>
            <a:pPr marL="0" indent="0">
              <a:buNone/>
            </a:pPr>
            <a:r>
              <a:rPr lang="de-DE" sz="2400" dirty="0"/>
              <a:t>	sollte es natürlich nutzen </a:t>
            </a:r>
            <a:r>
              <a:rPr lang="de-DE" sz="2400" dirty="0">
                <a:sym typeface="Wingdings" pitchFamily="2" charset="2"/>
              </a:rPr>
              <a:t> </a:t>
            </a:r>
            <a:endParaRPr lang="de-DE" sz="24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988C444-BFE7-9967-ADA8-FA031CD46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61" y="708481"/>
            <a:ext cx="6187693" cy="559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43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>
            <a:extLst>
              <a:ext uri="{FF2B5EF4-FFF2-40B4-BE49-F238E27FC236}">
                <a16:creationId xmlns:a16="http://schemas.microsoft.com/office/drawing/2014/main" id="{2120B80F-B880-A2DC-2396-5E412C436585}"/>
              </a:ext>
            </a:extLst>
          </p:cNvPr>
          <p:cNvSpPr txBox="1">
            <a:spLocks/>
          </p:cNvSpPr>
          <p:nvPr/>
        </p:nvSpPr>
        <p:spPr>
          <a:xfrm>
            <a:off x="662851" y="0"/>
            <a:ext cx="5047666" cy="14375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Gewerbliche Vermietung</a:t>
            </a:r>
          </a:p>
        </p:txBody>
      </p:sp>
      <p:sp>
        <p:nvSpPr>
          <p:cNvPr id="5" name="Inhaltsplatzhalter 5">
            <a:extLst>
              <a:ext uri="{FF2B5EF4-FFF2-40B4-BE49-F238E27FC236}">
                <a16:creationId xmlns:a16="http://schemas.microsoft.com/office/drawing/2014/main" id="{7194028A-ABCB-775A-6A09-265110475408}"/>
              </a:ext>
            </a:extLst>
          </p:cNvPr>
          <p:cNvSpPr txBox="1">
            <a:spLocks/>
          </p:cNvSpPr>
          <p:nvPr/>
        </p:nvSpPr>
        <p:spPr>
          <a:xfrm>
            <a:off x="662850" y="2125159"/>
            <a:ext cx="5933893" cy="3291451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Steuerliche Aspekte</a:t>
            </a:r>
            <a:br>
              <a:rPr lang="de-DE" dirty="0"/>
            </a:br>
            <a:endParaRPr lang="de-DE" sz="1400" dirty="0"/>
          </a:p>
          <a:p>
            <a:pPr lvl="1"/>
            <a:r>
              <a:rPr lang="de-DE" dirty="0"/>
              <a:t>IAB 50 % ins Vor- bzw. Vorvorjahr</a:t>
            </a:r>
          </a:p>
          <a:p>
            <a:pPr lvl="1"/>
            <a:r>
              <a:rPr lang="de-DE" dirty="0"/>
              <a:t>Sonder-AfA 20 % im Investitionsjahr</a:t>
            </a:r>
          </a:p>
          <a:p>
            <a:pPr lvl="1"/>
            <a:r>
              <a:rPr lang="de-DE" dirty="0"/>
              <a:t>Degressive bzw. lineare AfA bis 20 % </a:t>
            </a:r>
          </a:p>
          <a:p>
            <a:pPr lvl="1"/>
            <a:r>
              <a:rPr lang="de-DE" dirty="0"/>
              <a:t>Sofort abschreibbare Kosten</a:t>
            </a:r>
          </a:p>
          <a:p>
            <a:pPr lvl="2"/>
            <a:r>
              <a:rPr lang="de-DE" dirty="0"/>
              <a:t>(Erschließung, Transport, Inventar usw.)</a:t>
            </a:r>
          </a:p>
          <a:p>
            <a:pPr lvl="1"/>
            <a:endParaRPr lang="de-DE" dirty="0"/>
          </a:p>
          <a:p>
            <a:pPr marL="457200" lvl="1" indent="0">
              <a:buNone/>
            </a:pPr>
            <a:r>
              <a:rPr lang="de-DE" sz="4000" dirty="0"/>
              <a:t>Sofort bis zu 82 % 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>
              <a:latin typeface="+mj-lt"/>
            </a:endParaRPr>
          </a:p>
        </p:txBody>
      </p:sp>
      <p:pic>
        <p:nvPicPr>
          <p:cNvPr id="3" name="Grafik 2" descr="Ein Bild, das Menschliches Gesicht, Kleidung, Person, Text enthält.&#10;&#10;Automatisch generierte Beschreibung">
            <a:extLst>
              <a:ext uri="{FF2B5EF4-FFF2-40B4-BE49-F238E27FC236}">
                <a16:creationId xmlns:a16="http://schemas.microsoft.com/office/drawing/2014/main" id="{5B4E1088-1A75-3C66-69FE-092DDBE839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2" y="0"/>
            <a:ext cx="5485412" cy="548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57133"/>
      </p:ext>
    </p:extLst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 noGrp="1" noMove="1" noResize="1" noRot="1" noUngrp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b="100000" r="100000"/>
              </a:path>
              <a:tileRect l="-100000" t="-100000"/>
            </a:gradFill>
            <a:ln algn="ctr" cap="flat" cmpd="sng" w="12700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</p:grpSp>
      <p:sp>
        <p:nvSpPr>
          <p:cNvPr id="4" name="Titel 4">
            <a:extLst>
              <a:ext uri="{FF2B5EF4-FFF2-40B4-BE49-F238E27FC236}">
                <a16:creationId xmlns:a16="http://schemas.microsoft.com/office/drawing/2014/main" id="{2120B80F-B880-A2DC-2396-5E412C436585}"/>
              </a:ext>
            </a:extLst>
          </p:cNvPr>
          <p:cNvSpPr txBox="1">
            <a:spLocks/>
          </p:cNvSpPr>
          <p:nvPr/>
        </p:nvSpPr>
        <p:spPr>
          <a:xfrm>
            <a:off x="497066" y="51927"/>
            <a:ext cx="4114691" cy="1616203"/>
          </a:xfrm>
          <a:prstGeom prst="rect">
            <a:avLst/>
          </a:prstGeom>
        </p:spPr>
        <p:txBody>
          <a:bodyPr anchor="b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b="1" dirty="0" kern="1200" lang="en-US" sz="3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Rolling Tiny House</a:t>
            </a:r>
          </a:p>
          <a:p>
            <a:pPr>
              <a:spcAft>
                <a:spcPts val="600"/>
              </a:spcAft>
            </a:pPr>
            <a:r>
              <a:rPr b="1" dirty="0" kern="1200" lang="en-US" sz="320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“</a:t>
            </a:r>
            <a:r>
              <a:rPr b="1" dirty="0" err="1" kern="1200" lang="en-US" sz="320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Steuern</a:t>
            </a:r>
            <a:r>
              <a:rPr b="1" dirty="0" kern="1200" lang="en-US" sz="320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b="1" dirty="0" err="1" kern="1200" lang="en-US" sz="320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zurückholen</a:t>
            </a:r>
            <a:r>
              <a:rPr b="1" dirty="0" kern="1200" lang="en-US" sz="320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”</a:t>
            </a:r>
          </a:p>
        </p:txBody>
      </p:sp>
      <p:sp>
        <p:nvSpPr>
          <p:cNvPr id="5" name="Inhaltsplatzhalter 5">
            <a:extLst>
              <a:ext uri="{FF2B5EF4-FFF2-40B4-BE49-F238E27FC236}">
                <a16:creationId xmlns:a16="http://schemas.microsoft.com/office/drawing/2014/main" id="{7194028A-ABCB-775A-6A09-265110475408}"/>
              </a:ext>
            </a:extLst>
          </p:cNvPr>
          <p:cNvSpPr txBox="1">
            <a:spLocks/>
          </p:cNvSpPr>
          <p:nvPr/>
        </p:nvSpPr>
        <p:spPr>
          <a:xfrm>
            <a:off x="-116129" y="2051831"/>
            <a:ext cx="5204964" cy="3354182"/>
          </a:xfrm>
          <a:prstGeom prst="rect">
            <a:avLst/>
          </a:prstGeom>
        </p:spPr>
        <p:txBody>
          <a:bodyPr bIns="45720" lIns="91440" rIns="91440" rtlCol="0" tIns="45720" vert="horz">
            <a:normAutofit fontScale="92500"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dirty="0" lang="en-US" sz="2600">
                <a:solidFill>
                  <a:srgbClr val="FFFFFF"/>
                </a:solidFill>
              </a:rPr>
              <a:t>        </a:t>
            </a:r>
          </a:p>
          <a:p>
            <a:pPr lvl="1"/>
            <a:r>
              <a:rPr dirty="0" lang="en-US" sz="2600">
                <a:solidFill>
                  <a:srgbClr val="FFFFFF"/>
                </a:solidFill>
              </a:rPr>
              <a:t>2023 </a:t>
            </a:r>
            <a:r>
              <a:rPr dirty="0" err="1" lang="en-US" sz="2600">
                <a:solidFill>
                  <a:srgbClr val="FFFFFF"/>
                </a:solidFill>
              </a:rPr>
              <a:t>Rückstellung</a:t>
            </a:r>
            <a:r>
              <a:rPr dirty="0" lang="en-US" sz="2600">
                <a:solidFill>
                  <a:srgbClr val="FFFFFF"/>
                </a:solidFill>
              </a:rPr>
              <a:t> </a:t>
            </a:r>
            <a:r>
              <a:rPr dirty="0" err="1" lang="en-US" sz="2600">
                <a:solidFill>
                  <a:srgbClr val="FFFFFF"/>
                </a:solidFill>
              </a:rPr>
              <a:t>gebildet</a:t>
            </a:r>
            <a:endParaRPr dirty="0" lang="en-US" sz="2600">
              <a:solidFill>
                <a:srgbClr val="FFFFFF"/>
              </a:solidFill>
            </a:endParaRPr>
          </a:p>
          <a:p>
            <a:pPr lvl="1"/>
            <a:r>
              <a:rPr dirty="0" lang="en-US" sz="2600">
                <a:solidFill>
                  <a:srgbClr val="FFFFFF"/>
                </a:solidFill>
              </a:rPr>
              <a:t>2022 IAB </a:t>
            </a:r>
            <a:r>
              <a:rPr dirty="0" err="1" lang="en-US" sz="2600">
                <a:solidFill>
                  <a:srgbClr val="FFFFFF"/>
                </a:solidFill>
              </a:rPr>
              <a:t>gebildet</a:t>
            </a:r>
            <a:r>
              <a:rPr dirty="0" lang="en-US" sz="2600">
                <a:solidFill>
                  <a:srgbClr val="FFFFFF"/>
                </a:solidFill>
              </a:rPr>
              <a:t>		</a:t>
            </a:r>
          </a:p>
          <a:p>
            <a:pPr lvl="1"/>
            <a:r>
              <a:rPr dirty="0" lang="en-US" sz="2600">
                <a:solidFill>
                  <a:srgbClr val="FFFFFF"/>
                </a:solidFill>
              </a:rPr>
              <a:t>2025 </a:t>
            </a:r>
            <a:r>
              <a:rPr dirty="0" err="1" lang="en-US" sz="2600">
                <a:solidFill>
                  <a:srgbClr val="FFFFFF"/>
                </a:solidFill>
              </a:rPr>
              <a:t>Rückstellung</a:t>
            </a:r>
            <a:r>
              <a:rPr dirty="0" lang="en-US" sz="2600">
                <a:solidFill>
                  <a:srgbClr val="FFFFFF"/>
                </a:solidFill>
              </a:rPr>
              <a:t> </a:t>
            </a:r>
            <a:r>
              <a:rPr dirty="0" err="1" lang="en-US" sz="2600">
                <a:solidFill>
                  <a:srgbClr val="FFFFFF"/>
                </a:solidFill>
              </a:rPr>
              <a:t>aufgelöst</a:t>
            </a:r>
            <a:endParaRPr dirty="0" lang="en-US" sz="2600">
              <a:solidFill>
                <a:srgbClr val="FFFFFF"/>
              </a:solidFill>
            </a:endParaRPr>
          </a:p>
          <a:p>
            <a:pPr lvl="1"/>
            <a:r>
              <a:rPr dirty="0" lang="en-US" sz="2600">
                <a:solidFill>
                  <a:srgbClr val="FFFFFF"/>
                </a:solidFill>
              </a:rPr>
              <a:t>2025 </a:t>
            </a:r>
            <a:r>
              <a:rPr dirty="0" err="1" lang="en-US" sz="2600">
                <a:solidFill>
                  <a:srgbClr val="FFFFFF"/>
                </a:solidFill>
              </a:rPr>
              <a:t>Sonderabschreibung</a:t>
            </a:r>
            <a:r>
              <a:rPr dirty="0" lang="en-US" sz="2600">
                <a:solidFill>
                  <a:srgbClr val="FFFFFF"/>
                </a:solidFill>
              </a:rPr>
              <a:t> 20 %</a:t>
            </a:r>
          </a:p>
          <a:p>
            <a:pPr lvl="1"/>
            <a:r>
              <a:rPr dirty="0" lang="en-US" sz="2600">
                <a:solidFill>
                  <a:srgbClr val="FFFFFF"/>
                </a:solidFill>
              </a:rPr>
              <a:t>2025 </a:t>
            </a:r>
            <a:r>
              <a:rPr dirty="0" err="1" lang="en-US" sz="2600">
                <a:solidFill>
                  <a:srgbClr val="FFFFFF"/>
                </a:solidFill>
              </a:rPr>
              <a:t>Sofortabschreibungen</a:t>
            </a:r>
            <a:r>
              <a:rPr dirty="0" lang="en-US" sz="2600">
                <a:solidFill>
                  <a:srgbClr val="FFFFFF"/>
                </a:solidFill>
              </a:rPr>
              <a:t> 100 % </a:t>
            </a:r>
          </a:p>
          <a:p>
            <a:pPr lvl="1"/>
            <a:r>
              <a:rPr dirty="0" lang="en-US" sz="2600">
                <a:solidFill>
                  <a:srgbClr val="FFFFFF"/>
                </a:solidFill>
              </a:rPr>
              <a:t>2025-2027 degressive </a:t>
            </a:r>
            <a:r>
              <a:rPr dirty="0" err="1" lang="en-US" sz="2600">
                <a:solidFill>
                  <a:srgbClr val="FFFFFF"/>
                </a:solidFill>
              </a:rPr>
              <a:t>AfA</a:t>
            </a:r>
            <a:r>
              <a:rPr dirty="0" lang="en-US" sz="2600">
                <a:solidFill>
                  <a:srgbClr val="FFFFFF"/>
                </a:solidFill>
              </a:rPr>
              <a:t> 20 %</a:t>
            </a:r>
          </a:p>
          <a:p>
            <a:pPr lvl="1"/>
            <a:r>
              <a:rPr dirty="0" lang="en-US" sz="2600">
                <a:solidFill>
                  <a:srgbClr val="FFFFFF"/>
                </a:solidFill>
              </a:rPr>
              <a:t>2028-2032 </a:t>
            </a:r>
            <a:r>
              <a:rPr dirty="0" err="1" lang="en-US" sz="2600">
                <a:solidFill>
                  <a:srgbClr val="FFFFFF"/>
                </a:solidFill>
              </a:rPr>
              <a:t>lineare</a:t>
            </a:r>
            <a:r>
              <a:rPr dirty="0" lang="en-US" sz="2600">
                <a:solidFill>
                  <a:srgbClr val="FFFFFF"/>
                </a:solidFill>
              </a:rPr>
              <a:t> </a:t>
            </a:r>
            <a:r>
              <a:rPr dirty="0" err="1" lang="en-US" sz="2600">
                <a:solidFill>
                  <a:srgbClr val="FFFFFF"/>
                </a:solidFill>
              </a:rPr>
              <a:t>AfA</a:t>
            </a:r>
            <a:r>
              <a:rPr dirty="0" lang="en-US" sz="2600">
                <a:solidFill>
                  <a:srgbClr val="FFFFFF"/>
                </a:solidFill>
              </a:rPr>
              <a:t> 12,5 %</a:t>
            </a: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C281DE85-89B6-80C4-06AF-C844928341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147783"/>
              </p:ext>
            </p:extLst>
          </p:nvPr>
        </p:nvGraphicFramePr>
        <p:xfrm>
          <a:off x="5395964" y="683288"/>
          <a:ext cx="6451949" cy="5174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descr="Ein Bild, das Text, Kleidung, Person, Screenshot enthält.&#10;&#10;Automatisch generierte Beschreibung" id="3" name="Grafik 2">
            <a:extLst>
              <a:ext uri="{FF2B5EF4-FFF2-40B4-BE49-F238E27FC236}">
                <a16:creationId xmlns:a16="http://schemas.microsoft.com/office/drawing/2014/main" id="{2B476782-846B-9EAB-3BFB-43E740A9CC83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" l="-144" r="36" t="23"/>
          <a:stretch/>
        </p:blipFill>
        <p:spPr>
          <a:xfrm>
            <a:off x="5186833" y="2303"/>
            <a:ext cx="7016318" cy="6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09316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>
            <a:extLst>
              <a:ext uri="{FF2B5EF4-FFF2-40B4-BE49-F238E27FC236}">
                <a16:creationId xmlns:a16="http://schemas.microsoft.com/office/drawing/2014/main" id="{FFFB5E3C-FE17-44EA-B59B-183125D08F7C}"/>
              </a:ext>
            </a:extLst>
          </p:cNvPr>
          <p:cNvSpPr>
            <a:spLocks noGrp="1"/>
          </p:cNvSpPr>
          <p:nvPr>
            <p:ph idx="1" type="subTitle"/>
          </p:nvPr>
        </p:nvSpPr>
        <p:spPr>
          <a:xfrm>
            <a:off x="5166912" y="2392589"/>
            <a:ext cx="7025088" cy="4373021"/>
          </a:xfrm>
        </p:spPr>
        <p:txBody>
          <a:bodyPr rtlCol="0">
            <a:noAutofit/>
          </a:bodyPr>
          <a:lstStyle/>
          <a:p>
            <a:pPr rtl="0"/>
            <a:r>
              <a:rPr dirty="0" lang="de-DE" sz="1800">
                <a:latin typeface="+mj-lt"/>
              </a:rPr>
              <a:t>Jahrgang 1958</a:t>
            </a:r>
            <a:br>
              <a:rPr dirty="0" lang="de-DE" sz="1800">
                <a:latin typeface="+mj-lt"/>
              </a:rPr>
            </a:br>
            <a:r>
              <a:rPr dirty="0" lang="de-DE" sz="1800">
                <a:latin typeface="+mj-lt"/>
              </a:rPr>
              <a:t>Gebürtiger Kieler, Geborener Däne</a:t>
            </a:r>
            <a:br>
              <a:rPr dirty="0" lang="de-DE" sz="1800">
                <a:latin typeface="+mj-lt"/>
              </a:rPr>
            </a:br>
            <a:r>
              <a:rPr dirty="0" lang="de-DE" sz="1800">
                <a:latin typeface="+mj-lt"/>
              </a:rPr>
              <a:t>Volkswirtschaft </a:t>
            </a:r>
            <a:r>
              <a:rPr dirty="0" err="1" lang="de-DE" sz="1800">
                <a:latin typeface="+mj-lt"/>
              </a:rPr>
              <a:t>UniBw</a:t>
            </a:r>
            <a:r>
              <a:rPr dirty="0" lang="de-DE" sz="1800">
                <a:latin typeface="+mj-lt"/>
              </a:rPr>
              <a:t> Hamburg (WOW81)</a:t>
            </a:r>
            <a:br>
              <a:rPr dirty="0" lang="de-DE" sz="1800">
                <a:latin typeface="+mj-lt"/>
              </a:rPr>
            </a:br>
            <a:r>
              <a:rPr dirty="0" lang="de-DE" sz="1800">
                <a:latin typeface="+mj-lt"/>
              </a:rPr>
              <a:t>Offizier der Luftwaffe a.D. (west)</a:t>
            </a:r>
            <a:br>
              <a:rPr dirty="0" lang="de-DE" sz="1800">
                <a:latin typeface="+mj-lt"/>
              </a:rPr>
            </a:br>
            <a:r>
              <a:rPr dirty="0" lang="de-DE" sz="1800">
                <a:latin typeface="+mj-lt"/>
              </a:rPr>
              <a:t>Selbständig seit dem 17. Lebensjahr</a:t>
            </a:r>
          </a:p>
          <a:p>
            <a:pPr rtl="0"/>
            <a:r>
              <a:rPr b="1" dirty="0" lang="de-DE" sz="1800">
                <a:latin typeface="+mj-lt"/>
              </a:rPr>
              <a:t>Geschäftsführender Gesellschafter</a:t>
            </a:r>
            <a:br>
              <a:rPr b="1" dirty="0" lang="de-DE" sz="1800">
                <a:latin typeface="+mj-lt"/>
              </a:rPr>
            </a:br>
            <a:r>
              <a:rPr b="1" dirty="0" lang="de-DE" sz="1800">
                <a:latin typeface="+mj-lt"/>
              </a:rPr>
              <a:t>- </a:t>
            </a:r>
            <a:r>
              <a:rPr dirty="0" lang="de-DE" sz="1800">
                <a:latin typeface="+mj-lt"/>
              </a:rPr>
              <a:t>Rolling Tiny House GmbH</a:t>
            </a:r>
            <a:br>
              <a:rPr dirty="0" lang="de-DE" sz="1800">
                <a:latin typeface="+mj-lt"/>
              </a:rPr>
            </a:br>
            <a:r>
              <a:rPr dirty="0" lang="de-DE" sz="1800">
                <a:latin typeface="+mj-lt"/>
              </a:rPr>
              <a:t>- 2 Immobilien GmbHs</a:t>
            </a:r>
            <a:br>
              <a:rPr dirty="0" lang="de-DE" sz="1800">
                <a:latin typeface="+mj-lt"/>
              </a:rPr>
            </a:br>
            <a:r>
              <a:rPr dirty="0" lang="de-DE" sz="1800">
                <a:latin typeface="+mj-lt"/>
              </a:rPr>
              <a:t>- 1 Maschinenbau GmbH</a:t>
            </a:r>
            <a:br>
              <a:rPr dirty="0" lang="de-DE" sz="1800">
                <a:latin typeface="+mj-lt"/>
              </a:rPr>
            </a:br>
            <a:r>
              <a:rPr dirty="0" lang="de-DE" sz="1800">
                <a:latin typeface="+mj-lt"/>
              </a:rPr>
              <a:t>- 1 Holding GmbH sowie der </a:t>
            </a:r>
            <a:br>
              <a:rPr dirty="0" lang="de-DE" sz="1800">
                <a:latin typeface="+mj-lt"/>
              </a:rPr>
            </a:br>
            <a:r>
              <a:rPr dirty="0" lang="de-DE" sz="1800">
                <a:latin typeface="+mj-lt"/>
              </a:rPr>
              <a:t>- Berufsakademie Mecklenburg-Vorpommern </a:t>
            </a:r>
            <a:r>
              <a:rPr dirty="0" err="1" lang="de-DE" sz="1800">
                <a:latin typeface="+mj-lt"/>
              </a:rPr>
              <a:t>ggmbH</a:t>
            </a:r>
            <a:endParaRPr dirty="0" lang="de-DE" sz="1800">
              <a:latin typeface="+mj-lt"/>
            </a:endParaRPr>
          </a:p>
          <a:p>
            <a:pPr rtl="0"/>
            <a:r>
              <a:rPr b="1" dirty="0" lang="de-DE" sz="1800">
                <a:latin typeface="+mj-lt"/>
              </a:rPr>
              <a:t>Präsident</a:t>
            </a:r>
            <a:br>
              <a:rPr b="1" dirty="0" lang="de-DE" sz="1800">
                <a:latin typeface="+mj-lt"/>
              </a:rPr>
            </a:br>
            <a:r>
              <a:rPr b="1" dirty="0" lang="de-DE" sz="1800">
                <a:latin typeface="+mj-lt"/>
              </a:rPr>
              <a:t>- </a:t>
            </a:r>
            <a:r>
              <a:rPr dirty="0" lang="de-DE" sz="1800">
                <a:latin typeface="+mj-lt"/>
              </a:rPr>
              <a:t>Bundesverband Mikrohaus</a:t>
            </a:r>
          </a:p>
          <a:p>
            <a:pPr rtl="0"/>
            <a:r>
              <a:rPr b="1" dirty="0" lang="de-DE" sz="1800">
                <a:latin typeface="+mj-lt"/>
              </a:rPr>
              <a:t>Herausgeber</a:t>
            </a:r>
            <a:br>
              <a:rPr b="1" dirty="0" lang="de-DE" sz="1800">
                <a:latin typeface="+mj-lt"/>
              </a:rPr>
            </a:br>
            <a:r>
              <a:rPr b="1" dirty="0" lang="de-DE" sz="1800">
                <a:latin typeface="+mj-lt"/>
              </a:rPr>
              <a:t>- </a:t>
            </a:r>
            <a:r>
              <a:rPr dirty="0" lang="de-DE" sz="1800">
                <a:latin typeface="+mj-lt"/>
              </a:rPr>
              <a:t>Tiny </a:t>
            </a:r>
            <a:r>
              <a:rPr dirty="0" err="1" lang="de-DE" sz="1800">
                <a:latin typeface="+mj-lt"/>
              </a:rPr>
              <a:t>house</a:t>
            </a:r>
            <a:r>
              <a:rPr dirty="0" lang="de-DE" sz="1800">
                <a:latin typeface="+mj-lt"/>
              </a:rPr>
              <a:t> Podcast</a:t>
            </a:r>
          </a:p>
        </p:txBody>
      </p:sp>
      <p:pic>
        <p:nvPicPr>
          <p:cNvPr descr="Ein Bild, das Schrift, Logo, Design enthält.&#10;&#10;Automatisch generierte Beschreibung" id="6" name="Grafik 5">
            <a:extLst>
              <a:ext uri="{FF2B5EF4-FFF2-40B4-BE49-F238E27FC236}">
                <a16:creationId xmlns:a16="http://schemas.microsoft.com/office/drawing/2014/main" id="{BC30BC6F-0E54-945A-752B-07E9316FB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347" y="69132"/>
            <a:ext cx="3736907" cy="1537031"/>
          </a:xfrm>
          <a:prstGeom prst="rect">
            <a:avLst/>
          </a:prstGeom>
        </p:spPr>
      </p:pic>
      <p:pic>
        <p:nvPicPr>
          <p:cNvPr descr="Ein Bild, das Person, Kleidung, Menschliches Gesicht, Gebäude enthält.&#10;&#10;Automatisch generierte Beschreibung" id="9" name="Bildplatzhalter 8">
            <a:extLst>
              <a:ext uri="{FF2B5EF4-FFF2-40B4-BE49-F238E27FC236}">
                <a16:creationId xmlns:a16="http://schemas.microsoft.com/office/drawing/2014/main" id="{336E384A-C9C1-F86C-7AE1-EBB96743D61D}"/>
              </a:ext>
            </a:extLst>
          </p:cNvPr>
          <p:cNvPicPr>
            <a:picLocks noChangeAspect="1" noGrp="1"/>
          </p:cNvPicPr>
          <p:nvPr>
            <p:ph idx="13" sz="quarter" type="pic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" r="115"/>
          <a:stretch>
            <a:fillRect/>
          </a:stretch>
        </p:blipFill>
        <p:spPr>
          <a:xfrm>
            <a:off x="-1426160" y="0"/>
            <a:ext cx="6383751" cy="6936067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017FF9C-6A7E-4A79-81BB-438E8EA967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4874" y="1213304"/>
            <a:ext cx="6273508" cy="1181385"/>
          </a:xfrm>
        </p:spPr>
        <p:txBody>
          <a:bodyPr rtlCol="0">
            <a:normAutofit/>
          </a:bodyPr>
          <a:lstStyle/>
          <a:p>
            <a:pPr rtl="0"/>
            <a:r>
              <a:rPr dirty="0" lang="de-DE"/>
              <a:t>Peter L. Pedersen</a:t>
            </a:r>
          </a:p>
        </p:txBody>
      </p:sp>
    </p:spTree>
    <p:extLst>
      <p:ext uri="{BB962C8B-B14F-4D97-AF65-F5344CB8AC3E}">
        <p14:creationId xmlns:p14="http://schemas.microsoft.com/office/powerpoint/2010/main" val="3982456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Flagge, Wolke, draußen, Himmel enthält.&#10;&#10;Automatisch generierte Beschreibung">
            <a:extLst>
              <a:ext uri="{FF2B5EF4-FFF2-40B4-BE49-F238E27FC236}">
                <a16:creationId xmlns:a16="http://schemas.microsoft.com/office/drawing/2014/main" id="{7369E82A-F62D-8606-6188-A564ABC8B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sp>
        <p:nvSpPr>
          <p:cNvPr id="5" name="Inhaltsplatzhalter 5">
            <a:extLst>
              <a:ext uri="{FF2B5EF4-FFF2-40B4-BE49-F238E27FC236}">
                <a16:creationId xmlns:a16="http://schemas.microsoft.com/office/drawing/2014/main" id="{7194028A-ABCB-775A-6A09-265110475408}"/>
              </a:ext>
            </a:extLst>
          </p:cNvPr>
          <p:cNvSpPr txBox="1">
            <a:spLocks/>
          </p:cNvSpPr>
          <p:nvPr/>
        </p:nvSpPr>
        <p:spPr>
          <a:xfrm>
            <a:off x="6627779" y="365642"/>
            <a:ext cx="5158902" cy="368781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3200" dirty="0">
                <a:solidFill>
                  <a:schemeClr val="bg1"/>
                </a:solidFill>
              </a:rPr>
              <a:t>Steuerliche Aspekte</a:t>
            </a:r>
            <a:br>
              <a:rPr lang="de-DE" sz="3200" dirty="0">
                <a:solidFill>
                  <a:schemeClr val="bg1"/>
                </a:solidFill>
              </a:rPr>
            </a:br>
            <a:endParaRPr lang="de-DE" sz="2000" dirty="0">
              <a:solidFill>
                <a:schemeClr val="bg1"/>
              </a:solidFill>
            </a:endParaRPr>
          </a:p>
          <a:p>
            <a:pPr lvl="1"/>
            <a:r>
              <a:rPr lang="de-DE" sz="2800" dirty="0">
                <a:solidFill>
                  <a:schemeClr val="bg1"/>
                </a:solidFill>
              </a:rPr>
              <a:t>Investitionsfreibetrag 10 %</a:t>
            </a:r>
          </a:p>
          <a:p>
            <a:pPr lvl="1"/>
            <a:r>
              <a:rPr lang="de-DE" sz="2800" dirty="0">
                <a:solidFill>
                  <a:schemeClr val="bg1"/>
                </a:solidFill>
              </a:rPr>
              <a:t>Degressive AfA bis 30 %</a:t>
            </a:r>
          </a:p>
          <a:p>
            <a:pPr lvl="1"/>
            <a:r>
              <a:rPr lang="de-DE" sz="2800" dirty="0">
                <a:solidFill>
                  <a:schemeClr val="bg1"/>
                </a:solidFill>
              </a:rPr>
              <a:t>Lineare AfA bis 12,5 % </a:t>
            </a:r>
          </a:p>
          <a:p>
            <a:pPr lvl="1"/>
            <a:r>
              <a:rPr lang="de-DE" sz="2800" dirty="0">
                <a:solidFill>
                  <a:schemeClr val="bg1"/>
                </a:solidFill>
              </a:rPr>
              <a:t>Sofort abschreibbare Kosten</a:t>
            </a:r>
            <a:endParaRPr lang="de-DE" sz="2800" dirty="0">
              <a:solidFill>
                <a:schemeClr val="bg1"/>
              </a:solidFill>
              <a:latin typeface="+mj-lt"/>
            </a:endParaRPr>
          </a:p>
          <a:p>
            <a:pPr lvl="1"/>
            <a:endParaRPr lang="de-DE" sz="3200" dirty="0">
              <a:solidFill>
                <a:schemeClr val="bg1"/>
              </a:solidFill>
              <a:latin typeface="+mj-lt"/>
            </a:endParaRPr>
          </a:p>
          <a:p>
            <a:pPr lvl="1"/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2120B80F-B880-A2DC-2396-5E412C436585}"/>
              </a:ext>
            </a:extLst>
          </p:cNvPr>
          <p:cNvSpPr txBox="1">
            <a:spLocks/>
          </p:cNvSpPr>
          <p:nvPr/>
        </p:nvSpPr>
        <p:spPr>
          <a:xfrm>
            <a:off x="307116" y="-297491"/>
            <a:ext cx="7159495" cy="14375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800" b="1" dirty="0">
                <a:solidFill>
                  <a:schemeClr val="bg1"/>
                </a:solidFill>
                <a:latin typeface="+mn-lt"/>
              </a:rPr>
              <a:t>Republik Österreich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E9944F46-8505-9F97-9B4F-DD05CC0BF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890073"/>
              </p:ext>
            </p:extLst>
          </p:nvPr>
        </p:nvGraphicFramePr>
        <p:xfrm>
          <a:off x="5871800" y="3536003"/>
          <a:ext cx="5480378" cy="1463040"/>
        </p:xfrm>
        <a:graphic>
          <a:graphicData uri="http://schemas.openxmlformats.org/drawingml/2006/table">
            <a:tbl>
              <a:tblPr/>
              <a:tblGrid>
                <a:gridCol w="2785816">
                  <a:extLst>
                    <a:ext uri="{9D8B030D-6E8A-4147-A177-3AD203B41FA5}">
                      <a16:colId xmlns:a16="http://schemas.microsoft.com/office/drawing/2014/main" val="2907442974"/>
                    </a:ext>
                  </a:extLst>
                </a:gridCol>
                <a:gridCol w="2694562">
                  <a:extLst>
                    <a:ext uri="{9D8B030D-6E8A-4147-A177-3AD203B41FA5}">
                      <a16:colId xmlns:a16="http://schemas.microsoft.com/office/drawing/2014/main" val="30849505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  <a:effectLst/>
                        </a:rPr>
                        <a:t>34.513 € - 66.612 € p.a.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40 %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6862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  <a:effectLst/>
                        </a:rPr>
                        <a:t>66.612 € - 99.266 € p.a.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48 %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84253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  <a:effectLst/>
                        </a:rPr>
                        <a:t>99.266 € - 1 Million € p.a.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50 %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65563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  <a:effectLst/>
                        </a:rPr>
                        <a:t>Über 1 Million € p.a.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55 % (ab 2026 50 %)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5032890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1C701625-28FD-39F3-8650-2650DA1DFF0B}"/>
              </a:ext>
            </a:extLst>
          </p:cNvPr>
          <p:cNvSpPr txBox="1"/>
          <p:nvPr/>
        </p:nvSpPr>
        <p:spPr>
          <a:xfrm>
            <a:off x="5882240" y="3120343"/>
            <a:ext cx="163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Steuersätze</a:t>
            </a:r>
          </a:p>
        </p:txBody>
      </p:sp>
    </p:spTree>
    <p:extLst>
      <p:ext uri="{BB962C8B-B14F-4D97-AF65-F5344CB8AC3E}">
        <p14:creationId xmlns:p14="http://schemas.microsoft.com/office/powerpoint/2010/main" val="3515185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el 4">
            <a:extLst>
              <a:ext uri="{FF2B5EF4-FFF2-40B4-BE49-F238E27FC236}">
                <a16:creationId xmlns:a16="http://schemas.microsoft.com/office/drawing/2014/main" id="{2120B80F-B880-A2DC-2396-5E412C436585}"/>
              </a:ext>
            </a:extLst>
          </p:cNvPr>
          <p:cNvSpPr txBox="1">
            <a:spLocks/>
          </p:cNvSpPr>
          <p:nvPr/>
        </p:nvSpPr>
        <p:spPr>
          <a:xfrm>
            <a:off x="497066" y="280527"/>
            <a:ext cx="4606142" cy="16162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Rolling Tiny House</a:t>
            </a:r>
          </a:p>
          <a:p>
            <a:pPr>
              <a:spcAft>
                <a:spcPts val="600"/>
              </a:spcAft>
            </a:pPr>
            <a:r>
              <a:rPr lang="en-US" sz="3200" b="1" kern="120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“Wie viel Eigenkapital</a:t>
            </a:r>
          </a:p>
          <a:p>
            <a:pPr>
              <a:spcAft>
                <a:spcPts val="600"/>
              </a:spcAft>
            </a:pPr>
            <a:r>
              <a:rPr lang="en-US" sz="3200" b="1" kern="120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wird real investiert?”</a:t>
            </a:r>
            <a:endParaRPr lang="en-US" sz="3200" b="1" kern="12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Inhaltsplatzhalter 5">
            <a:extLst>
              <a:ext uri="{FF2B5EF4-FFF2-40B4-BE49-F238E27FC236}">
                <a16:creationId xmlns:a16="http://schemas.microsoft.com/office/drawing/2014/main" id="{7194028A-ABCB-775A-6A09-265110475408}"/>
              </a:ext>
            </a:extLst>
          </p:cNvPr>
          <p:cNvSpPr txBox="1">
            <a:spLocks/>
          </p:cNvSpPr>
          <p:nvPr/>
        </p:nvSpPr>
        <p:spPr>
          <a:xfrm>
            <a:off x="-121298" y="3046981"/>
            <a:ext cx="5500655" cy="2683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        </a:t>
            </a:r>
            <a:r>
              <a:rPr lang="en-US" dirty="0" err="1">
                <a:solidFill>
                  <a:srgbClr val="FFFFFF"/>
                </a:solidFill>
              </a:rPr>
              <a:t>Gesamt</a:t>
            </a:r>
            <a:r>
              <a:rPr lang="en-US" dirty="0">
                <a:solidFill>
                  <a:srgbClr val="FFFFFF"/>
                </a:solidFill>
              </a:rPr>
              <a:t>-Investment 	100.000 €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      </a:t>
            </a:r>
            <a:r>
              <a:rPr lang="en-US" dirty="0" err="1">
                <a:solidFill>
                  <a:srgbClr val="FFFFFF"/>
                </a:solidFill>
              </a:rPr>
              <a:t>Eigenkapital</a:t>
            </a:r>
            <a:r>
              <a:rPr lang="en-US" dirty="0">
                <a:solidFill>
                  <a:srgbClr val="FFFFFF"/>
                </a:solidFill>
              </a:rPr>
              <a:t>		    1.520 €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  <a:p>
            <a:pPr lvl="1"/>
            <a:endParaRPr lang="en-US" sz="1600" dirty="0">
              <a:solidFill>
                <a:srgbClr val="FFFFFF"/>
              </a:solidFill>
            </a:endParaRPr>
          </a:p>
          <a:p>
            <a:pPr marL="0"/>
            <a:endParaRPr lang="en-US" sz="1600" dirty="0">
              <a:solidFill>
                <a:srgbClr val="FFFFFF"/>
              </a:solidFill>
            </a:endParaRPr>
          </a:p>
        </p:txBody>
      </p: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52D543D2-489B-8E32-BD77-35788EB927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352862"/>
              </p:ext>
            </p:extLst>
          </p:nvPr>
        </p:nvGraphicFramePr>
        <p:xfrm>
          <a:off x="5287826" y="1303998"/>
          <a:ext cx="6797029" cy="3963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beitsblatt" r:id="rId2" imgW="6032500" imgH="3517900" progId="Excel.Sheet.12">
                  <p:embed/>
                </p:oleObj>
              </mc:Choice>
              <mc:Fallback>
                <p:oleObj name="Arbeitsblatt" r:id="rId2" imgW="6032500" imgH="3517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87826" y="1303998"/>
                        <a:ext cx="6797029" cy="39637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2441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el 4">
            <a:extLst>
              <a:ext uri="{FF2B5EF4-FFF2-40B4-BE49-F238E27FC236}">
                <a16:creationId xmlns:a16="http://schemas.microsoft.com/office/drawing/2014/main" id="{2120B80F-B880-A2DC-2396-5E412C436585}"/>
              </a:ext>
            </a:extLst>
          </p:cNvPr>
          <p:cNvSpPr txBox="1">
            <a:spLocks/>
          </p:cNvSpPr>
          <p:nvPr/>
        </p:nvSpPr>
        <p:spPr>
          <a:xfrm>
            <a:off x="497066" y="51927"/>
            <a:ext cx="4502317" cy="16162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Rolling Tiny House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FFFF00"/>
                </a:solidFill>
              </a:rPr>
              <a:t>für den </a:t>
            </a:r>
            <a:r>
              <a:rPr lang="en-US" sz="3200" b="1" dirty="0" err="1">
                <a:solidFill>
                  <a:srgbClr val="FFFF00"/>
                </a:solidFill>
              </a:rPr>
              <a:t>ganz</a:t>
            </a:r>
            <a:r>
              <a:rPr lang="en-US" sz="3200" b="1" dirty="0">
                <a:solidFill>
                  <a:srgbClr val="FFFF00"/>
                </a:solidFill>
              </a:rPr>
              <a:t> “</a:t>
            </a:r>
            <a:r>
              <a:rPr lang="en-US" sz="3200" b="1" dirty="0" err="1">
                <a:solidFill>
                  <a:srgbClr val="FFFF00"/>
                </a:solidFill>
              </a:rPr>
              <a:t>normalen</a:t>
            </a:r>
            <a:r>
              <a:rPr lang="en-US" sz="3200" b="1" dirty="0">
                <a:solidFill>
                  <a:srgbClr val="FFFF00"/>
                </a:solidFill>
              </a:rPr>
              <a:t>”</a:t>
            </a:r>
            <a:br>
              <a:rPr lang="en-US" sz="3200" b="1" dirty="0">
                <a:solidFill>
                  <a:srgbClr val="FFFF00"/>
                </a:solidFill>
              </a:rPr>
            </a:br>
            <a:r>
              <a:rPr lang="en-US" sz="3200" b="1" dirty="0" err="1">
                <a:solidFill>
                  <a:srgbClr val="FFFF00"/>
                </a:solidFill>
              </a:rPr>
              <a:t>Ferienhausnutzer</a:t>
            </a:r>
            <a:endParaRPr lang="en-US" sz="3200" b="1" kern="12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Inhaltsplatzhalter 5">
            <a:extLst>
              <a:ext uri="{FF2B5EF4-FFF2-40B4-BE49-F238E27FC236}">
                <a16:creationId xmlns:a16="http://schemas.microsoft.com/office/drawing/2014/main" id="{7194028A-ABCB-775A-6A09-265110475408}"/>
              </a:ext>
            </a:extLst>
          </p:cNvPr>
          <p:cNvSpPr txBox="1">
            <a:spLocks/>
          </p:cNvSpPr>
          <p:nvPr/>
        </p:nvSpPr>
        <p:spPr>
          <a:xfrm>
            <a:off x="80387" y="2031734"/>
            <a:ext cx="5298969" cy="4070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        </a:t>
            </a:r>
            <a:r>
              <a:rPr lang="en-US" sz="2000" dirty="0" err="1">
                <a:solidFill>
                  <a:srgbClr val="FFFFFF"/>
                </a:solidFill>
              </a:rPr>
              <a:t>Kaufpreis</a:t>
            </a:r>
            <a:r>
              <a:rPr lang="en-US" sz="2000" dirty="0">
                <a:solidFill>
                  <a:srgbClr val="FFFFFF"/>
                </a:solidFill>
              </a:rPr>
              <a:t> 100.000 € </a:t>
            </a:r>
            <a:r>
              <a:rPr lang="en-US" sz="2000" dirty="0" err="1">
                <a:solidFill>
                  <a:srgbClr val="FFFFFF"/>
                </a:solidFill>
              </a:rPr>
              <a:t>netto</a:t>
            </a:r>
            <a:br>
              <a:rPr lang="en-US" sz="2000" dirty="0">
                <a:solidFill>
                  <a:srgbClr val="FFFFFF"/>
                </a:solidFill>
              </a:rPr>
            </a:br>
            <a:endParaRPr lang="en-US" sz="2000" dirty="0">
              <a:solidFill>
                <a:srgbClr val="FFFFFF"/>
              </a:solidFill>
            </a:endParaRP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2025-2032 </a:t>
            </a:r>
            <a:r>
              <a:rPr lang="en-US" sz="2000" dirty="0" err="1">
                <a:solidFill>
                  <a:srgbClr val="FFFFFF"/>
                </a:solidFill>
              </a:rPr>
              <a:t>lineare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AfA</a:t>
            </a:r>
            <a:r>
              <a:rPr lang="en-US" sz="2000" dirty="0">
                <a:solidFill>
                  <a:srgbClr val="FFFFFF"/>
                </a:solidFill>
              </a:rPr>
              <a:t> 12.500 €</a:t>
            </a:r>
          </a:p>
          <a:p>
            <a:pPr lvl="1"/>
            <a:endParaRPr lang="en-US" sz="2000" dirty="0">
              <a:solidFill>
                <a:srgbClr val="FFFFFF"/>
              </a:solidFill>
            </a:endParaRPr>
          </a:p>
          <a:p>
            <a:pPr lvl="1"/>
            <a:r>
              <a:rPr lang="en-US" sz="2000" dirty="0" err="1">
                <a:solidFill>
                  <a:srgbClr val="FFFFFF"/>
                </a:solidFill>
              </a:rPr>
              <a:t>Buchwert</a:t>
            </a:r>
            <a:endParaRPr lang="en-US" sz="2000" dirty="0">
              <a:solidFill>
                <a:srgbClr val="FFFFFF"/>
              </a:solidFill>
            </a:endParaRPr>
          </a:p>
          <a:p>
            <a:pPr lvl="2"/>
            <a:r>
              <a:rPr lang="en-US" dirty="0">
                <a:solidFill>
                  <a:srgbClr val="FFFFFF"/>
                </a:solidFill>
              </a:rPr>
              <a:t>2028: 50.000 €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2029: 37.500 €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2030: 25.000 €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2031: 12.500 €</a:t>
            </a:r>
          </a:p>
          <a:p>
            <a:pPr lvl="2"/>
            <a:r>
              <a:rPr lang="en-US" dirty="0">
                <a:solidFill>
                  <a:srgbClr val="FFFFFF"/>
                </a:solidFill>
              </a:rPr>
              <a:t>2032: 1 €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  <a:p>
            <a:pPr marL="0"/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1444F2C-E66D-FC1C-7B00-3D55CB9C1B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733" y="559430"/>
            <a:ext cx="6842879" cy="54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30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el 4">
            <a:extLst>
              <a:ext uri="{FF2B5EF4-FFF2-40B4-BE49-F238E27FC236}">
                <a16:creationId xmlns:a16="http://schemas.microsoft.com/office/drawing/2014/main" id="{A8B9973E-9202-09AE-2187-AF09396BF739}"/>
              </a:ext>
            </a:extLst>
          </p:cNvPr>
          <p:cNvSpPr txBox="1">
            <a:spLocks/>
          </p:cNvSpPr>
          <p:nvPr/>
        </p:nvSpPr>
        <p:spPr>
          <a:xfrm>
            <a:off x="497066" y="51927"/>
            <a:ext cx="4114691" cy="16162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b="1" kern="1200" dirty="0">
                <a:solidFill>
                  <a:srgbClr val="FF0000"/>
                </a:solidFill>
                <a:highlight>
                  <a:srgbClr val="00FF00"/>
                </a:highlight>
                <a:latin typeface="+mj-lt"/>
                <a:ea typeface="+mj-ea"/>
                <a:cs typeface="+mj-cs"/>
              </a:rPr>
              <a:t>Rolling Tiny House</a:t>
            </a:r>
          </a:p>
          <a:p>
            <a:pPr>
              <a:spcAft>
                <a:spcPts val="600"/>
              </a:spcAft>
            </a:pPr>
            <a:r>
              <a:rPr lang="en-US" sz="3200" b="1" kern="1200" dirty="0" err="1">
                <a:solidFill>
                  <a:srgbClr val="FF0000"/>
                </a:solidFill>
                <a:highlight>
                  <a:srgbClr val="00FF00"/>
                </a:highlight>
                <a:latin typeface="+mj-lt"/>
                <a:ea typeface="+mj-ea"/>
                <a:cs typeface="+mj-cs"/>
              </a:rPr>
              <a:t>ausgebucht</a:t>
            </a:r>
            <a:r>
              <a:rPr lang="en-US" sz="3200" b="1" kern="1200" dirty="0">
                <a:solidFill>
                  <a:srgbClr val="FF0000"/>
                </a:solidFill>
                <a:highlight>
                  <a:srgbClr val="00FF00"/>
                </a:highlight>
                <a:latin typeface="+mj-lt"/>
                <a:ea typeface="+mj-ea"/>
                <a:cs typeface="+mj-cs"/>
              </a:rPr>
              <a:t> – </a:t>
            </a:r>
            <a:br>
              <a:rPr lang="en-US" sz="3200" b="1" kern="1200" dirty="0">
                <a:solidFill>
                  <a:srgbClr val="FF0000"/>
                </a:solidFill>
                <a:highlight>
                  <a:srgbClr val="00FF00"/>
                </a:highlight>
                <a:latin typeface="+mj-lt"/>
                <a:ea typeface="+mj-ea"/>
                <a:cs typeface="+mj-cs"/>
              </a:rPr>
            </a:br>
            <a:r>
              <a:rPr lang="en-US" sz="3200" b="1" kern="1200" dirty="0">
                <a:solidFill>
                  <a:srgbClr val="FF0000"/>
                </a:solidFill>
                <a:highlight>
                  <a:srgbClr val="00FF00"/>
                </a:highlight>
                <a:latin typeface="+mj-lt"/>
                <a:ea typeface="+mj-ea"/>
                <a:cs typeface="+mj-cs"/>
              </a:rPr>
              <a:t>und </a:t>
            </a:r>
            <a:r>
              <a:rPr lang="en-US" sz="3200" b="1" kern="1200" dirty="0" err="1">
                <a:solidFill>
                  <a:srgbClr val="FF0000"/>
                </a:solidFill>
                <a:highlight>
                  <a:srgbClr val="00FF00"/>
                </a:highlight>
                <a:latin typeface="+mj-lt"/>
                <a:ea typeface="+mj-ea"/>
                <a:cs typeface="+mj-cs"/>
              </a:rPr>
              <a:t>dann</a:t>
            </a:r>
            <a:r>
              <a:rPr lang="en-US" sz="3200" b="1" kern="1200" dirty="0">
                <a:solidFill>
                  <a:srgbClr val="FF0000"/>
                </a:solidFill>
                <a:highlight>
                  <a:srgbClr val="00FF00"/>
                </a:highlight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905DF97-80AC-6FF8-FD42-B548C7FCEA14}"/>
              </a:ext>
            </a:extLst>
          </p:cNvPr>
          <p:cNvSpPr txBox="1">
            <a:spLocks/>
          </p:cNvSpPr>
          <p:nvPr/>
        </p:nvSpPr>
        <p:spPr>
          <a:xfrm>
            <a:off x="80387" y="2031734"/>
            <a:ext cx="5121957" cy="4070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>
                <a:solidFill>
                  <a:srgbClr val="FFFFFF"/>
                </a:solidFill>
              </a:rPr>
              <a:t>2025 </a:t>
            </a:r>
            <a:r>
              <a:rPr lang="en-US" sz="2000" dirty="0" err="1">
                <a:solidFill>
                  <a:srgbClr val="FFFFFF"/>
                </a:solidFill>
              </a:rPr>
              <a:t>Kaufpreis</a:t>
            </a:r>
            <a:r>
              <a:rPr lang="en-US" sz="2000" dirty="0">
                <a:solidFill>
                  <a:srgbClr val="FFFFFF"/>
                </a:solidFill>
              </a:rPr>
              <a:t>:	100.000 € </a:t>
            </a:r>
            <a:r>
              <a:rPr lang="en-US" sz="2000" dirty="0" err="1">
                <a:solidFill>
                  <a:srgbClr val="FFFFFF"/>
                </a:solidFill>
              </a:rPr>
              <a:t>netto</a:t>
            </a:r>
            <a:endParaRPr lang="en-US" sz="2000" dirty="0">
              <a:solidFill>
                <a:srgbClr val="FFFFFF"/>
              </a:solidFill>
            </a:endParaRP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2032 </a:t>
            </a:r>
            <a:r>
              <a:rPr lang="en-US" sz="2000" dirty="0" err="1">
                <a:solidFill>
                  <a:srgbClr val="FFFFFF"/>
                </a:solidFill>
              </a:rPr>
              <a:t>Buchwert</a:t>
            </a:r>
            <a:r>
              <a:rPr lang="en-US" sz="2000" dirty="0">
                <a:solidFill>
                  <a:srgbClr val="FFFFFF"/>
                </a:solidFill>
              </a:rPr>
              <a:t>: 	            1 €</a:t>
            </a:r>
          </a:p>
          <a:p>
            <a:pPr lvl="1"/>
            <a:endParaRPr lang="en-US" sz="2000" dirty="0">
              <a:solidFill>
                <a:srgbClr val="FFFFFF"/>
              </a:solidFill>
            </a:endParaRPr>
          </a:p>
          <a:p>
            <a:pPr lvl="1"/>
            <a:r>
              <a:rPr lang="en-US" sz="2000" dirty="0" err="1">
                <a:solidFill>
                  <a:srgbClr val="FFFFFF"/>
                </a:solidFill>
              </a:rPr>
              <a:t>Verkauf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gewerblich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brutto</a:t>
            </a:r>
            <a:r>
              <a:rPr lang="en-US" sz="2000" dirty="0">
                <a:solidFill>
                  <a:srgbClr val="FFFFFF"/>
                </a:solidFill>
              </a:rPr>
              <a:t>: 	90.000,00 €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 err="1">
                <a:solidFill>
                  <a:srgbClr val="FFFFFF"/>
                </a:solidFill>
              </a:rPr>
              <a:t>enthaltene</a:t>
            </a:r>
            <a:r>
              <a:rPr lang="en-US" sz="2000" dirty="0">
                <a:solidFill>
                  <a:srgbClr val="FFFFFF"/>
                </a:solidFill>
              </a:rPr>
              <a:t> 19 % </a:t>
            </a:r>
            <a:r>
              <a:rPr lang="en-US" sz="2000" dirty="0" err="1">
                <a:solidFill>
                  <a:srgbClr val="FFFFFF"/>
                </a:solidFill>
              </a:rPr>
              <a:t>MwSt</a:t>
            </a:r>
            <a:r>
              <a:rPr lang="en-US" sz="2000" dirty="0">
                <a:solidFill>
                  <a:srgbClr val="FFFFFF"/>
                </a:solidFill>
              </a:rPr>
              <a:t>.	14.369,75 €</a:t>
            </a:r>
          </a:p>
          <a:p>
            <a:pPr lvl="1"/>
            <a:r>
              <a:rPr lang="en-US" sz="2000" dirty="0" err="1">
                <a:solidFill>
                  <a:srgbClr val="FFFFFF"/>
                </a:solidFill>
              </a:rPr>
              <a:t>zu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versteuernder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Gewinn</a:t>
            </a:r>
            <a:r>
              <a:rPr lang="en-US" sz="2000" dirty="0">
                <a:solidFill>
                  <a:srgbClr val="FFFFFF"/>
                </a:solidFill>
              </a:rPr>
              <a:t> 	75.629,25 €</a:t>
            </a:r>
          </a:p>
          <a:p>
            <a:pPr lvl="1"/>
            <a:endParaRPr lang="en-US" sz="2000" dirty="0">
              <a:solidFill>
                <a:srgbClr val="FFFFFF"/>
              </a:solidFill>
            </a:endParaRPr>
          </a:p>
          <a:p>
            <a:pPr lvl="1"/>
            <a:endParaRPr lang="en-US" sz="2000" dirty="0">
              <a:solidFill>
                <a:srgbClr val="FFFFFF"/>
              </a:solidFill>
            </a:endParaRPr>
          </a:p>
          <a:p>
            <a:pPr lvl="1"/>
            <a:r>
              <a:rPr lang="en-US" sz="2000" dirty="0" err="1">
                <a:solidFill>
                  <a:srgbClr val="FFFFFF"/>
                </a:solidFill>
              </a:rPr>
              <a:t>Ihr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Steuerverwalter</a:t>
            </a:r>
            <a:r>
              <a:rPr lang="en-US" sz="2000" dirty="0">
                <a:solidFill>
                  <a:srgbClr val="FFFFFF"/>
                </a:solidFill>
              </a:rPr>
              <a:t>: 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“</a:t>
            </a:r>
            <a:r>
              <a:rPr lang="en-US" sz="2000" dirty="0" err="1">
                <a:solidFill>
                  <a:srgbClr val="FFFFFF"/>
                </a:solidFill>
              </a:rPr>
              <a:t>Blödes</a:t>
            </a:r>
            <a:r>
              <a:rPr lang="en-US" sz="2000" dirty="0">
                <a:solidFill>
                  <a:srgbClr val="FFFFFF"/>
                </a:solidFill>
              </a:rPr>
              <a:t> Modell.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Das </a:t>
            </a:r>
            <a:r>
              <a:rPr lang="en-US" sz="2000" dirty="0" err="1">
                <a:solidFill>
                  <a:srgbClr val="FFFFFF"/>
                </a:solidFill>
              </a:rPr>
              <a:t>lohnt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sich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überhaupt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nicht</a:t>
            </a:r>
            <a:r>
              <a:rPr lang="en-US" sz="2000" dirty="0">
                <a:solidFill>
                  <a:srgbClr val="FFFFFF"/>
                </a:solidFill>
              </a:rPr>
              <a:t>.”</a:t>
            </a:r>
          </a:p>
          <a:p>
            <a:pPr lvl="1"/>
            <a:endParaRPr lang="en-US" sz="2000" dirty="0">
              <a:solidFill>
                <a:srgbClr val="FFFFFF"/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lvl="1"/>
            <a:endParaRPr lang="en-US" sz="1600" dirty="0">
              <a:solidFill>
                <a:srgbClr val="FFFFFF"/>
              </a:solidFill>
            </a:endParaRPr>
          </a:p>
          <a:p>
            <a:pPr marL="0"/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7" name="Grafik 6" descr="Ein Bild, das Screenshot, Reihe, Diagramm, Text enthält.&#10;&#10;Automatisch generierte Beschreibung">
            <a:extLst>
              <a:ext uri="{FF2B5EF4-FFF2-40B4-BE49-F238E27FC236}">
                <a16:creationId xmlns:a16="http://schemas.microsoft.com/office/drawing/2014/main" id="{40BF04F4-AA80-B4BF-46CD-65BD9B3F28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349" y="559429"/>
            <a:ext cx="6806684" cy="54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92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905DF97-80AC-6FF8-FD42-B548C7FCEA14}"/>
              </a:ext>
            </a:extLst>
          </p:cNvPr>
          <p:cNvSpPr txBox="1">
            <a:spLocks/>
          </p:cNvSpPr>
          <p:nvPr/>
        </p:nvSpPr>
        <p:spPr>
          <a:xfrm>
            <a:off x="544288" y="354655"/>
            <a:ext cx="3076570" cy="744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sz="2000" dirty="0"/>
              <a:t>Berlin, 20. August 2024</a:t>
            </a:r>
            <a:endParaRPr lang="en-US" sz="1600" dirty="0"/>
          </a:p>
        </p:txBody>
      </p:sp>
      <p:pic>
        <p:nvPicPr>
          <p:cNvPr id="13" name="Grafik 12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EB74CC8F-0EA7-4F6D-52AB-F4DF464A2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095" y="122895"/>
            <a:ext cx="7695905" cy="6652726"/>
          </a:xfrm>
          <a:prstGeom prst="rect">
            <a:avLst/>
          </a:prstGeom>
        </p:spPr>
      </p:pic>
      <p:pic>
        <p:nvPicPr>
          <p:cNvPr id="15" name="Grafik 14" descr="Ein Bild, das Text, Wolke, Himmel, draußen enthält.&#10;&#10;Automatisch generierte Beschreibung">
            <a:extLst>
              <a:ext uri="{FF2B5EF4-FFF2-40B4-BE49-F238E27FC236}">
                <a16:creationId xmlns:a16="http://schemas.microsoft.com/office/drawing/2014/main" id="{9164E59E-935D-2C0F-0401-D737799974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8" y="770532"/>
            <a:ext cx="4423122" cy="581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77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el 4">
            <a:extLst>
              <a:ext uri="{FF2B5EF4-FFF2-40B4-BE49-F238E27FC236}">
                <a16:creationId xmlns:a16="http://schemas.microsoft.com/office/drawing/2014/main" id="{2120B80F-B880-A2DC-2396-5E412C436585}"/>
              </a:ext>
            </a:extLst>
          </p:cNvPr>
          <p:cNvSpPr txBox="1">
            <a:spLocks/>
          </p:cNvSpPr>
          <p:nvPr/>
        </p:nvSpPr>
        <p:spPr>
          <a:xfrm>
            <a:off x="497066" y="51927"/>
            <a:ext cx="4114691" cy="16162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b="1" kern="1200" dirty="0">
                <a:solidFill>
                  <a:srgbClr val="FF0000"/>
                </a:solidFill>
                <a:highlight>
                  <a:srgbClr val="00FF00"/>
                </a:highlight>
                <a:latin typeface="+mj-lt"/>
                <a:ea typeface="+mj-ea"/>
                <a:cs typeface="+mj-cs"/>
              </a:rPr>
              <a:t>Rolling Tiny House</a:t>
            </a:r>
          </a:p>
          <a:p>
            <a:pPr>
              <a:spcAft>
                <a:spcPts val="600"/>
              </a:spcAft>
            </a:pPr>
            <a:r>
              <a:rPr lang="en-US" sz="3200" b="1" kern="1200" dirty="0" err="1">
                <a:solidFill>
                  <a:srgbClr val="FF0000"/>
                </a:solidFill>
                <a:highlight>
                  <a:srgbClr val="00FF00"/>
                </a:highlight>
                <a:latin typeface="+mj-lt"/>
                <a:ea typeface="+mj-ea"/>
                <a:cs typeface="+mj-cs"/>
              </a:rPr>
              <a:t>ausgebucht</a:t>
            </a:r>
            <a:r>
              <a:rPr lang="en-US" sz="3200" b="1" kern="1200" dirty="0">
                <a:solidFill>
                  <a:srgbClr val="FF0000"/>
                </a:solidFill>
                <a:highlight>
                  <a:srgbClr val="00FF00"/>
                </a:highlight>
                <a:latin typeface="+mj-lt"/>
                <a:ea typeface="+mj-ea"/>
                <a:cs typeface="+mj-cs"/>
              </a:rPr>
              <a:t> – </a:t>
            </a:r>
            <a:br>
              <a:rPr lang="en-US" sz="3200" b="1" kern="1200" dirty="0">
                <a:solidFill>
                  <a:srgbClr val="FF0000"/>
                </a:solidFill>
                <a:highlight>
                  <a:srgbClr val="00FF00"/>
                </a:highlight>
                <a:latin typeface="+mj-lt"/>
                <a:ea typeface="+mj-ea"/>
                <a:cs typeface="+mj-cs"/>
              </a:rPr>
            </a:br>
            <a:r>
              <a:rPr lang="en-US" sz="3200" b="1" kern="1200" dirty="0">
                <a:solidFill>
                  <a:srgbClr val="FF0000"/>
                </a:solidFill>
                <a:highlight>
                  <a:srgbClr val="00FF00"/>
                </a:highlight>
                <a:latin typeface="+mj-lt"/>
                <a:ea typeface="+mj-ea"/>
                <a:cs typeface="+mj-cs"/>
              </a:rPr>
              <a:t>und </a:t>
            </a:r>
            <a:r>
              <a:rPr lang="en-US" sz="3200" b="1" kern="1200" dirty="0" err="1">
                <a:solidFill>
                  <a:srgbClr val="FF0000"/>
                </a:solidFill>
                <a:highlight>
                  <a:srgbClr val="00FF00"/>
                </a:highlight>
                <a:latin typeface="+mj-lt"/>
                <a:ea typeface="+mj-ea"/>
                <a:cs typeface="+mj-cs"/>
              </a:rPr>
              <a:t>dann</a:t>
            </a:r>
            <a:r>
              <a:rPr lang="en-US" sz="3200" b="1" kern="1200" dirty="0">
                <a:solidFill>
                  <a:srgbClr val="FF0000"/>
                </a:solidFill>
                <a:highlight>
                  <a:srgbClr val="00FF00"/>
                </a:highlight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5" name="Inhaltsplatzhalter 5">
            <a:extLst>
              <a:ext uri="{FF2B5EF4-FFF2-40B4-BE49-F238E27FC236}">
                <a16:creationId xmlns:a16="http://schemas.microsoft.com/office/drawing/2014/main" id="{7194028A-ABCB-775A-6A09-265110475408}"/>
              </a:ext>
            </a:extLst>
          </p:cNvPr>
          <p:cNvSpPr txBox="1">
            <a:spLocks/>
          </p:cNvSpPr>
          <p:nvPr/>
        </p:nvSpPr>
        <p:spPr>
          <a:xfrm>
            <a:off x="80387" y="1954615"/>
            <a:ext cx="5121957" cy="4774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700" dirty="0">
                <a:solidFill>
                  <a:srgbClr val="FFFFFF"/>
                </a:solidFill>
              </a:rPr>
              <a:t>2025 </a:t>
            </a:r>
            <a:r>
              <a:rPr lang="en-US" sz="1700" dirty="0" err="1">
                <a:solidFill>
                  <a:srgbClr val="FFFFFF"/>
                </a:solidFill>
              </a:rPr>
              <a:t>Kaufpreis</a:t>
            </a:r>
            <a:r>
              <a:rPr lang="en-US" sz="1700" dirty="0">
                <a:solidFill>
                  <a:srgbClr val="FFFFFF"/>
                </a:solidFill>
              </a:rPr>
              <a:t>:	100.000 € </a:t>
            </a:r>
            <a:r>
              <a:rPr lang="en-US" sz="1700" dirty="0" err="1">
                <a:solidFill>
                  <a:srgbClr val="FFFFFF"/>
                </a:solidFill>
              </a:rPr>
              <a:t>netto</a:t>
            </a:r>
            <a:endParaRPr lang="en-US" sz="1700" dirty="0">
              <a:solidFill>
                <a:srgbClr val="FFFFFF"/>
              </a:solidFill>
            </a:endParaRPr>
          </a:p>
          <a:p>
            <a:pPr lvl="1"/>
            <a:r>
              <a:rPr lang="en-US" sz="1700" dirty="0">
                <a:solidFill>
                  <a:srgbClr val="FFFFFF"/>
                </a:solidFill>
              </a:rPr>
              <a:t>2030 </a:t>
            </a:r>
            <a:r>
              <a:rPr lang="en-US" sz="1700" dirty="0" err="1">
                <a:solidFill>
                  <a:srgbClr val="FFFFFF"/>
                </a:solidFill>
              </a:rPr>
              <a:t>Buchwert</a:t>
            </a:r>
            <a:r>
              <a:rPr lang="en-US" sz="1700" dirty="0">
                <a:solidFill>
                  <a:srgbClr val="FFFFFF"/>
                </a:solidFill>
              </a:rPr>
              <a:t>: 	     7.500 € </a:t>
            </a:r>
            <a:r>
              <a:rPr lang="en-US" sz="1700" dirty="0" err="1">
                <a:solidFill>
                  <a:srgbClr val="FFFFFF"/>
                </a:solidFill>
              </a:rPr>
              <a:t>netto</a:t>
            </a:r>
            <a:endParaRPr lang="en-US" sz="1700" dirty="0">
              <a:solidFill>
                <a:srgbClr val="FFFFFF"/>
              </a:solidFill>
            </a:endParaRPr>
          </a:p>
          <a:p>
            <a:pPr lvl="1"/>
            <a:endParaRPr lang="en-US" sz="800" dirty="0">
              <a:solidFill>
                <a:srgbClr val="FFFFFF"/>
              </a:solidFill>
            </a:endParaRPr>
          </a:p>
          <a:p>
            <a:pPr lvl="1"/>
            <a:r>
              <a:rPr lang="en-US" sz="1700" dirty="0" err="1">
                <a:solidFill>
                  <a:srgbClr val="FFFFFF"/>
                </a:solidFill>
              </a:rPr>
              <a:t>Verkauf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z.B.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bei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Ebay-Kleinanzeigen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“</a:t>
            </a:r>
            <a:r>
              <a:rPr lang="en-US" sz="1700" dirty="0" err="1">
                <a:solidFill>
                  <a:srgbClr val="FFFFFF"/>
                </a:solidFill>
              </a:rPr>
              <a:t>langjährig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gewerblich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vermietetes</a:t>
            </a:r>
            <a:r>
              <a:rPr lang="en-US" sz="1700" dirty="0">
                <a:solidFill>
                  <a:srgbClr val="FFFFFF"/>
                </a:solidFill>
              </a:rPr>
              <a:t> Tiny House </a:t>
            </a:r>
            <a:r>
              <a:rPr lang="en-US" sz="1700" dirty="0" err="1">
                <a:solidFill>
                  <a:srgbClr val="FFFFFF"/>
                </a:solidFill>
              </a:rPr>
              <a:t>sanierungsbedürftig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gegen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Gebot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abzugeben</a:t>
            </a:r>
            <a:r>
              <a:rPr lang="en-US" sz="1700" dirty="0">
                <a:solidFill>
                  <a:srgbClr val="FFFFFF"/>
                </a:solidFill>
              </a:rPr>
              <a:t>”</a:t>
            </a:r>
            <a:br>
              <a:rPr lang="en-US" sz="1700" dirty="0">
                <a:solidFill>
                  <a:srgbClr val="FFFFFF"/>
                </a:solidFill>
              </a:rPr>
            </a:br>
            <a:endParaRPr lang="en-US" sz="800" dirty="0">
              <a:solidFill>
                <a:srgbClr val="FFFFFF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z="1700" dirty="0" err="1">
                <a:solidFill>
                  <a:srgbClr val="FFFFFF"/>
                </a:solidFill>
              </a:rPr>
              <a:t>Bestes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Gebot</a:t>
            </a:r>
            <a:r>
              <a:rPr lang="en-US" sz="1700" dirty="0">
                <a:solidFill>
                  <a:srgbClr val="FFFFFF"/>
                </a:solidFill>
              </a:rPr>
              <a:t>:	10.000,00 € </a:t>
            </a:r>
            <a:r>
              <a:rPr lang="en-US" sz="1700" dirty="0" err="1">
                <a:solidFill>
                  <a:srgbClr val="FFFFFF"/>
                </a:solidFill>
              </a:rPr>
              <a:t>inkl</a:t>
            </a:r>
            <a:r>
              <a:rPr lang="en-US" sz="1700" dirty="0">
                <a:solidFill>
                  <a:srgbClr val="FFFFFF"/>
                </a:solidFill>
              </a:rPr>
              <a:t>. </a:t>
            </a:r>
            <a:r>
              <a:rPr lang="en-US" sz="1700" dirty="0" err="1">
                <a:solidFill>
                  <a:srgbClr val="FFFFFF"/>
                </a:solidFill>
              </a:rPr>
              <a:t>MwSt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 err="1">
                <a:solidFill>
                  <a:srgbClr val="FFFFFF"/>
                </a:solidFill>
              </a:rPr>
              <a:t>netto</a:t>
            </a:r>
            <a:r>
              <a:rPr lang="en-US" sz="1700" dirty="0">
                <a:solidFill>
                  <a:srgbClr val="FFFFFF"/>
                </a:solidFill>
              </a:rPr>
              <a:t> o. </a:t>
            </a:r>
            <a:r>
              <a:rPr lang="en-US" sz="1700" dirty="0" err="1">
                <a:solidFill>
                  <a:srgbClr val="FFFFFF"/>
                </a:solidFill>
              </a:rPr>
              <a:t>MwSt</a:t>
            </a:r>
            <a:r>
              <a:rPr lang="en-US" sz="1700" dirty="0">
                <a:solidFill>
                  <a:srgbClr val="FFFFFF"/>
                </a:solidFill>
              </a:rPr>
              <a:t>.	  8.403,36 €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19 % </a:t>
            </a:r>
            <a:r>
              <a:rPr lang="en-US" sz="1700" dirty="0" err="1">
                <a:solidFill>
                  <a:srgbClr val="FFFFFF"/>
                </a:solidFill>
              </a:rPr>
              <a:t>MwSt</a:t>
            </a:r>
            <a:r>
              <a:rPr lang="en-US" sz="1700" dirty="0">
                <a:solidFill>
                  <a:srgbClr val="FFFFFF"/>
                </a:solidFill>
              </a:rPr>
              <a:t>.	  	  1.596,64 €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 err="1">
                <a:solidFill>
                  <a:srgbClr val="FFFFFF"/>
                </a:solidFill>
              </a:rPr>
              <a:t>zu</a:t>
            </a:r>
            <a:r>
              <a:rPr lang="en-US" sz="1700" dirty="0">
                <a:solidFill>
                  <a:srgbClr val="FFFFFF"/>
                </a:solidFill>
              </a:rPr>
              <a:t> verst. </a:t>
            </a:r>
            <a:r>
              <a:rPr lang="en-US" sz="1700" dirty="0" err="1">
                <a:solidFill>
                  <a:srgbClr val="FFFFFF"/>
                </a:solidFill>
              </a:rPr>
              <a:t>Gewinn</a:t>
            </a:r>
            <a:r>
              <a:rPr lang="en-US" sz="1700" dirty="0">
                <a:solidFill>
                  <a:srgbClr val="FFFFFF"/>
                </a:solidFill>
              </a:rPr>
              <a:t>	      903,36 €</a:t>
            </a:r>
          </a:p>
          <a:p>
            <a:pPr marL="457200" lvl="1" indent="0">
              <a:buNone/>
            </a:pPr>
            <a:endParaRPr lang="en-US" sz="800" dirty="0">
              <a:solidFill>
                <a:srgbClr val="FFFFFF"/>
              </a:solidFill>
            </a:endParaRPr>
          </a:p>
          <a:p>
            <a:pPr lvl="1"/>
            <a:r>
              <a:rPr lang="en-US" sz="1700" dirty="0" err="1">
                <a:solidFill>
                  <a:srgbClr val="FFFFFF"/>
                </a:solidFill>
              </a:rPr>
              <a:t>Ihr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Steuerverwalter</a:t>
            </a:r>
            <a:r>
              <a:rPr lang="en-US" sz="1700" dirty="0">
                <a:solidFill>
                  <a:srgbClr val="FFFFFF"/>
                </a:solidFill>
              </a:rPr>
              <a:t>: “Ja, das </a:t>
            </a:r>
            <a:r>
              <a:rPr lang="en-US" sz="1700" dirty="0" err="1">
                <a:solidFill>
                  <a:srgbClr val="FFFFFF"/>
                </a:solidFill>
              </a:rPr>
              <a:t>geht</a:t>
            </a:r>
            <a:r>
              <a:rPr lang="en-US" sz="1700" dirty="0">
                <a:solidFill>
                  <a:srgbClr val="FFFFFF"/>
                </a:solidFill>
              </a:rPr>
              <a:t>”</a:t>
            </a:r>
          </a:p>
          <a:p>
            <a:pPr lvl="1"/>
            <a:endParaRPr lang="en-US" sz="800" dirty="0">
              <a:solidFill>
                <a:srgbClr val="FFFFFF"/>
              </a:solidFill>
            </a:endParaRPr>
          </a:p>
          <a:p>
            <a:pPr lvl="1"/>
            <a:r>
              <a:rPr lang="en-US" sz="1700" dirty="0" err="1">
                <a:solidFill>
                  <a:srgbClr val="FFFFFF"/>
                </a:solidFill>
              </a:rPr>
              <a:t>Ihr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Steuergestalter</a:t>
            </a:r>
            <a:r>
              <a:rPr lang="en-US" sz="1700" dirty="0">
                <a:solidFill>
                  <a:srgbClr val="FFFFFF"/>
                </a:solidFill>
              </a:rPr>
              <a:t>: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“Und der </a:t>
            </a:r>
            <a:r>
              <a:rPr lang="en-US" sz="1700" dirty="0" err="1">
                <a:solidFill>
                  <a:srgbClr val="FFFFFF"/>
                </a:solidFill>
              </a:rPr>
              <a:t>Käufer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verscherbelt</a:t>
            </a:r>
            <a:r>
              <a:rPr lang="en-US" sz="1700" dirty="0">
                <a:solidFill>
                  <a:srgbClr val="FFFFFF"/>
                </a:solidFill>
              </a:rPr>
              <a:t> es </a:t>
            </a:r>
            <a:r>
              <a:rPr lang="en-US" sz="1700" dirty="0" err="1">
                <a:solidFill>
                  <a:srgbClr val="FFFFFF"/>
                </a:solidFill>
              </a:rPr>
              <a:t>dann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privat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steuerfrei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als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baugenehmigungsfähige</a:t>
            </a:r>
            <a:r>
              <a:rPr lang="en-US" sz="1700" dirty="0">
                <a:solidFill>
                  <a:srgbClr val="FFFFFF"/>
                </a:solidFill>
              </a:rPr>
              <a:t> </a:t>
            </a:r>
            <a:r>
              <a:rPr lang="en-US" sz="1700" dirty="0" err="1">
                <a:solidFill>
                  <a:srgbClr val="FFFFFF"/>
                </a:solidFill>
              </a:rPr>
              <a:t>Immobilie</a:t>
            </a:r>
            <a:r>
              <a:rPr lang="en-US" sz="1700" dirty="0">
                <a:solidFill>
                  <a:srgbClr val="FFFFFF"/>
                </a:solidFill>
              </a:rPr>
              <a:t> für 90.000 €?”</a:t>
            </a:r>
          </a:p>
          <a:p>
            <a:pPr marL="0"/>
            <a:endParaRPr lang="en-US" sz="1700" dirty="0">
              <a:solidFill>
                <a:srgbClr val="FFFFFF"/>
              </a:solidFill>
            </a:endParaRPr>
          </a:p>
        </p:txBody>
      </p:sp>
      <p:pic>
        <p:nvPicPr>
          <p:cNvPr id="3" name="Grafik 2" descr="Ein Bild, das Screenshot, Reihe, Diagramm, Text enthält.&#10;&#10;Automatisch generierte Beschreibung">
            <a:extLst>
              <a:ext uri="{FF2B5EF4-FFF2-40B4-BE49-F238E27FC236}">
                <a16:creationId xmlns:a16="http://schemas.microsoft.com/office/drawing/2014/main" id="{0B065F6E-A8C3-F7FE-7D08-23FA63E343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349" y="559429"/>
            <a:ext cx="6806684" cy="54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23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B9D79423-06DE-702A-A6E1-F7CA2066210F}"/>
              </a:ext>
            </a:extLst>
          </p:cNvPr>
          <p:cNvSpPr txBox="1"/>
          <p:nvPr/>
        </p:nvSpPr>
        <p:spPr>
          <a:xfrm>
            <a:off x="7599897" y="3766930"/>
            <a:ext cx="41726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Fordere  unseren </a:t>
            </a:r>
            <a:br>
              <a:rPr lang="de-DE" sz="3200" dirty="0"/>
            </a:br>
            <a:r>
              <a:rPr lang="de-DE" sz="3200" dirty="0"/>
              <a:t>individuell anpassbaren</a:t>
            </a:r>
          </a:p>
          <a:p>
            <a:r>
              <a:rPr lang="de-DE" sz="3200" dirty="0"/>
              <a:t>RTH-Renditerechner an.</a:t>
            </a:r>
          </a:p>
        </p:txBody>
      </p:sp>
      <p:pic>
        <p:nvPicPr>
          <p:cNvPr id="3" name="Grafik 2" descr="Ein Bild, das Gras, draußen, Baum, Haus enthält.&#10;&#10;Automatisch generierte Beschreibung">
            <a:extLst>
              <a:ext uri="{FF2B5EF4-FFF2-40B4-BE49-F238E27FC236}">
                <a16:creationId xmlns:a16="http://schemas.microsoft.com/office/drawing/2014/main" id="{A2C3CA81-F5C2-0D28-2443-94BF33D33A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91" y="0"/>
            <a:ext cx="4380089" cy="2920059"/>
          </a:xfrm>
          <a:prstGeom prst="rect">
            <a:avLst/>
          </a:prstGeom>
        </p:spPr>
      </p:pic>
      <p:pic>
        <p:nvPicPr>
          <p:cNvPr id="5" name="Grafik 4" descr="Ein Bild, das Text, Screenshot, parallel, Zahl enthält.&#10;&#10;Automatisch generierte Beschreibung">
            <a:extLst>
              <a:ext uri="{FF2B5EF4-FFF2-40B4-BE49-F238E27FC236}">
                <a16:creationId xmlns:a16="http://schemas.microsoft.com/office/drawing/2014/main" id="{BFC915F4-DCD6-9928-A92D-63CC921C3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90" y="107189"/>
            <a:ext cx="5076497" cy="3641835"/>
          </a:xfrm>
          <a:prstGeom prst="rect">
            <a:avLst/>
          </a:prstGeom>
        </p:spPr>
      </p:pic>
      <p:pic>
        <p:nvPicPr>
          <p:cNvPr id="8" name="Grafik 7" descr="Ein Bild, das Text, Schrift, Reihe, Zahl enthält.&#10;&#10;Automatisch generierte Beschreibung">
            <a:extLst>
              <a:ext uri="{FF2B5EF4-FFF2-40B4-BE49-F238E27FC236}">
                <a16:creationId xmlns:a16="http://schemas.microsoft.com/office/drawing/2014/main" id="{147E4FCA-64B1-AA23-69B8-7AB3CB3C1E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2" y="3741588"/>
            <a:ext cx="6980840" cy="312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94270"/>
      </p:ext>
    </p:extLst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B9D79423-06DE-702A-A6E1-F7CA2066210F}"/>
              </a:ext>
            </a:extLst>
          </p:cNvPr>
          <p:cNvSpPr txBox="1"/>
          <p:nvPr/>
        </p:nvSpPr>
        <p:spPr>
          <a:xfrm>
            <a:off x="6934192" y="3608302"/>
            <a:ext cx="4863416" cy="240065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de-DE" sz="5000"/>
              <a:t>Sie steuern</a:t>
            </a:r>
          </a:p>
          <a:p>
            <a:pPr algn="ctr"/>
            <a:r>
              <a:rPr dirty="0" lang="de-DE" sz="5000"/>
              <a:t>Ihren Gewinn</a:t>
            </a:r>
          </a:p>
          <a:p>
            <a:pPr algn="ctr"/>
            <a:r>
              <a:rPr dirty="0" lang="de-DE" sz="5000"/>
              <a:t>jederzeit selbst</a:t>
            </a:r>
          </a:p>
        </p:txBody>
      </p:sp>
      <p:pic>
        <p:nvPicPr>
          <p:cNvPr descr="Ein Bild, das Text, Screenshot, Schrift enthält.&#10;&#10;Automatisch generierte Beschreibung" id="12" name="Grafik 11">
            <a:extLst>
              <a:ext uri="{FF2B5EF4-FFF2-40B4-BE49-F238E27FC236}">
                <a16:creationId xmlns:a16="http://schemas.microsoft.com/office/drawing/2014/main" id="{B6110D8E-ECD5-9395-B992-3F5EA2043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3429000"/>
          </a:xfrm>
          <a:prstGeom prst="rect">
            <a:avLst/>
          </a:prstGeom>
        </p:spPr>
      </p:pic>
      <p:pic>
        <p:nvPicPr>
          <p:cNvPr descr="Ein Bild, das Text, Schrift, Reihe, Zahl enthält.&#10;&#10;Automatisch generierte Beschreibung" id="3" name="Grafik 2">
            <a:extLst>
              <a:ext uri="{FF2B5EF4-FFF2-40B4-BE49-F238E27FC236}">
                <a16:creationId xmlns:a16="http://schemas.microsoft.com/office/drawing/2014/main" id="{DAD0AA12-51D0-DDAE-B2DC-D6041DC9BF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" r="128" t="1"/>
          <a:stretch/>
        </p:blipFill>
        <p:spPr>
          <a:xfrm>
            <a:off x="284655" y="221592"/>
            <a:ext cx="6263289" cy="3467927"/>
          </a:xfrm>
          <a:prstGeom prst="rect">
            <a:avLst/>
          </a:prstGeom>
        </p:spPr>
      </p:pic>
      <p:pic>
        <p:nvPicPr>
          <p:cNvPr descr="Ein Bild, das Text, Screenshot, Schrift enthält.&#10;&#10;Automatisch generierte Beschreibung" id="5" name="Grafik 4">
            <a:extLst>
              <a:ext uri="{FF2B5EF4-FFF2-40B4-BE49-F238E27FC236}">
                <a16:creationId xmlns:a16="http://schemas.microsoft.com/office/drawing/2014/main" id="{AE9B2C75-D115-E572-7E1D-D4F770F8F7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" r="123"/>
          <a:stretch/>
        </p:blipFill>
        <p:spPr>
          <a:xfrm>
            <a:off x="232104" y="4099034"/>
            <a:ext cx="6497790" cy="233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24150"/>
      </p:ext>
    </p:extLst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B9D79423-06DE-702A-A6E1-F7CA2066210F}"/>
              </a:ext>
            </a:extLst>
          </p:cNvPr>
          <p:cNvSpPr txBox="1"/>
          <p:nvPr/>
        </p:nvSpPr>
        <p:spPr>
          <a:xfrm>
            <a:off x="3944585" y="201732"/>
            <a:ext cx="4863416" cy="280076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de-DE" sz="4400"/>
              <a:t>Was Ihr Steuerberater</a:t>
            </a:r>
          </a:p>
          <a:p>
            <a:pPr algn="ctr"/>
            <a:r>
              <a:rPr dirty="0" lang="de-DE" sz="4400"/>
              <a:t>Ihnen nicht </a:t>
            </a:r>
          </a:p>
          <a:p>
            <a:pPr algn="ctr"/>
            <a:r>
              <a:rPr dirty="0" lang="de-DE" sz="4400"/>
              <a:t>erklärt</a:t>
            </a:r>
          </a:p>
        </p:txBody>
      </p:sp>
      <p:pic>
        <p:nvPicPr>
          <p:cNvPr descr="Ein Bild, das Text, Screenshot, Schrift enthält.&#10;&#10;Automatisch generierte Beschreibung" id="25" name="Grafik 24">
            <a:extLst>
              <a:ext uri="{FF2B5EF4-FFF2-40B4-BE49-F238E27FC236}">
                <a16:creationId xmlns:a16="http://schemas.microsoft.com/office/drawing/2014/main" id="{0F52ED79-0D0F-34F9-0A48-19362F29A0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"/>
          <a:stretch/>
        </p:blipFill>
        <p:spPr>
          <a:xfrm>
            <a:off x="165093" y="79600"/>
            <a:ext cx="4585328" cy="857102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6DAD5E80-71A8-3D9D-450D-E1411FDFC2BF}"/>
              </a:ext>
            </a:extLst>
          </p:cNvPr>
          <p:cNvSpPr txBox="1"/>
          <p:nvPr/>
        </p:nvSpPr>
        <p:spPr>
          <a:xfrm>
            <a:off x="420482" y="2677924"/>
            <a:ext cx="7075763" cy="412420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de-DE"/>
              <a:t>Kaufpreis		 	999,00 €</a:t>
            </a:r>
          </a:p>
          <a:p>
            <a:r>
              <a:rPr dirty="0" lang="de-DE"/>
              <a:t>MwSt.			159,50 €</a:t>
            </a:r>
          </a:p>
          <a:p>
            <a:r>
              <a:rPr dirty="0" lang="de-DE"/>
              <a:t>Der Händler erhält	netto				   839,50 €</a:t>
            </a:r>
          </a:p>
          <a:p>
            <a:endParaRPr dirty="0" lang="de-DE" sz="1200"/>
          </a:p>
          <a:p>
            <a:r>
              <a:rPr dirty="0" lang="de-DE"/>
              <a:t>Der Kunde muss bei 42 % Spitzensteuersatz </a:t>
            </a:r>
          </a:p>
          <a:p>
            <a:r>
              <a:rPr dirty="0" lang="de-DE"/>
              <a:t>brutto verdienen (ohne Sozialversicherung !!!)		1.722,41 €</a:t>
            </a:r>
            <a:br>
              <a:rPr dirty="0" lang="de-DE"/>
            </a:br>
            <a:endParaRPr dirty="0" lang="de-DE" sz="1200"/>
          </a:p>
          <a:p>
            <a:r>
              <a:rPr dirty="0" lang="de-DE"/>
              <a:t>Gezahlte Steuern				 	   882,91 €</a:t>
            </a:r>
          </a:p>
          <a:p>
            <a:r>
              <a:rPr dirty="0" lang="de-DE"/>
              <a:t>Steuerlast				   	     52 % !!!</a:t>
            </a:r>
          </a:p>
          <a:p>
            <a:endParaRPr dirty="0" lang="de-DE" sz="1200"/>
          </a:p>
          <a:p>
            <a:r>
              <a:rPr dirty="0" lang="de-DE"/>
              <a:t>Privat gekauft					</a:t>
            </a:r>
            <a:r>
              <a:rPr b="1" dirty="0" lang="de-DE" sz="2400"/>
              <a:t>1.722,41 €</a:t>
            </a:r>
          </a:p>
          <a:p>
            <a:r>
              <a:rPr dirty="0" lang="de-DE"/>
              <a:t>als Inventar für gewerblich genutztes Tiny House		</a:t>
            </a:r>
            <a:r>
              <a:rPr dirty="0" lang="de-DE" sz="2800"/>
              <a:t>   </a:t>
            </a:r>
            <a:r>
              <a:rPr b="1" dirty="0" lang="de-DE" sz="2400"/>
              <a:t>839,50 €</a:t>
            </a:r>
          </a:p>
          <a:p>
            <a:endParaRPr dirty="0" lang="de-DE" sz="1200"/>
          </a:p>
          <a:p>
            <a:r>
              <a:rPr dirty="0" lang="de-DE"/>
              <a:t>Meine Empfehlung: </a:t>
            </a:r>
            <a:br>
              <a:rPr dirty="0" lang="de-DE"/>
            </a:br>
            <a:r>
              <a:rPr dirty="0" lang="de-DE"/>
              <a:t>Lerne Selbständigkeit, lerne steuerliche Freiheit und eröffne ein Gewerbe</a:t>
            </a:r>
          </a:p>
        </p:txBody>
      </p:sp>
      <p:pic>
        <p:nvPicPr>
          <p:cNvPr descr="Ein Bild, das Haushaltsgerät, Küchengerät, Text, Im Haus enthält.&#10;&#10;Automatisch generierte Beschreibung" id="31" name="Grafik 30">
            <a:extLst>
              <a:ext uri="{FF2B5EF4-FFF2-40B4-BE49-F238E27FC236}">
                <a16:creationId xmlns:a16="http://schemas.microsoft.com/office/drawing/2014/main" id="{EA5EF76A-6DF7-5445-496A-2ABE66A9FCC6}"/>
              </a:ext>
            </a:extLst>
          </p:cNvPr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190" y="0"/>
            <a:ext cx="4343717" cy="6004998"/>
          </a:xfrm>
          <a:prstGeom prst="rect">
            <a:avLst/>
          </a:prstGeom>
        </p:spPr>
      </p:pic>
      <p:pic>
        <p:nvPicPr>
          <p:cNvPr descr="Ein Bild, das Text, Schrift, Grafiken, Logo enthält.&#10;&#10;Automatisch generierte Beschreibung" id="33" name="Grafik 32">
            <a:extLst>
              <a:ext uri="{FF2B5EF4-FFF2-40B4-BE49-F238E27FC236}">
                <a16:creationId xmlns:a16="http://schemas.microsoft.com/office/drawing/2014/main" id="{E8847C6A-12B1-5F2A-7985-544C7EABEE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82" y="1248405"/>
            <a:ext cx="3938557" cy="117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591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B9D79423-06DE-702A-A6E1-F7CA2066210F}"/>
              </a:ext>
            </a:extLst>
          </p:cNvPr>
          <p:cNvSpPr txBox="1"/>
          <p:nvPr/>
        </p:nvSpPr>
        <p:spPr>
          <a:xfrm>
            <a:off x="3695237" y="2520243"/>
            <a:ext cx="8197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30 Tage-Rhythmus -21.04.-20.05.2024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04777DB-BF74-F6C5-4B8A-D44CB4463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702" y="4303685"/>
            <a:ext cx="8610087" cy="96756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BBCD6D4-21CE-3C44-51F7-8803E0F4A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644" y="656436"/>
            <a:ext cx="7043057" cy="221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FA888CD-BD9A-51EC-779E-1A2AA6102197}"/>
              </a:ext>
            </a:extLst>
          </p:cNvPr>
          <p:cNvSpPr txBox="1"/>
          <p:nvPr/>
        </p:nvSpPr>
        <p:spPr>
          <a:xfrm>
            <a:off x="5233727" y="415785"/>
            <a:ext cx="5213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Nachfrage? Was sagt Google?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A464001-775F-B564-23B2-D05AC1114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67640" y="0"/>
            <a:ext cx="7762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8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6">
            <a:extLst>
              <a:ext uri="{FF2B5EF4-FFF2-40B4-BE49-F238E27FC236}">
                <a16:creationId xmlns:a16="http://schemas.microsoft.com/office/drawing/2014/main" id="{E30D0768-B44E-5E70-67CF-F0578AA5E03B}"/>
              </a:ext>
            </a:extLst>
          </p:cNvPr>
          <p:cNvSpPr txBox="1">
            <a:spLocks/>
          </p:cNvSpPr>
          <p:nvPr/>
        </p:nvSpPr>
        <p:spPr>
          <a:xfrm>
            <a:off x="5448815" y="956052"/>
            <a:ext cx="6315060" cy="47559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Für wen ist das Thema spannend?</a:t>
            </a:r>
          </a:p>
          <a:p>
            <a:endParaRPr lang="de-DE" sz="1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de-DE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Ihre Steuerprogression ist „Spitze“</a:t>
            </a:r>
            <a:br>
              <a:rPr lang="de-DE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de-DE" sz="9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de-DE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Eine hohe Abfindung oder der Verkauf einer Firma kann teuer werden</a:t>
            </a:r>
            <a:br>
              <a:rPr lang="de-DE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de-DE" sz="9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de-DE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Sie möchten ein Tiny House als Ferienhaus vermarkten und später selbst einziehen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de-DE" sz="65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endParaRPr lang="de-DE" sz="1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de-DE" sz="1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Wichtiger Hinweis:</a:t>
            </a:r>
          </a:p>
          <a:p>
            <a:endParaRPr lang="de-DE" sz="8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de-DE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Konsultieren Sie ausdrücklich Ihren Steuerberater (Steuergestalter) und beziehen Sie ihn in Ihre Investitionsplanungen mit ein!</a:t>
            </a:r>
          </a:p>
        </p:txBody>
      </p:sp>
      <p:pic>
        <p:nvPicPr>
          <p:cNvPr id="5" name="Grafik 4" descr="Ein Bild, das draußen, Himmel, Anhänger, Rad enthält.&#10;&#10;Automatisch generierte Beschreibung">
            <a:extLst>
              <a:ext uri="{FF2B5EF4-FFF2-40B4-BE49-F238E27FC236}">
                <a16:creationId xmlns:a16="http://schemas.microsoft.com/office/drawing/2014/main" id="{7DB464EA-5AE5-7681-BF78-71221FC14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3429000"/>
          </a:xfrm>
          <a:prstGeom prst="rect">
            <a:avLst/>
          </a:prstGeom>
        </p:spPr>
      </p:pic>
      <p:pic>
        <p:nvPicPr>
          <p:cNvPr id="6" name="Grafik 5" descr="Ein Bild, das draußen, Gras, Himmel, Mobilheim enthält.&#10;&#10;Automatisch generierte Beschreibung">
            <a:extLst>
              <a:ext uri="{FF2B5EF4-FFF2-40B4-BE49-F238E27FC236}">
                <a16:creationId xmlns:a16="http://schemas.microsoft.com/office/drawing/2014/main" id="{DE1EFE1E-C2BE-4F85-CA1E-20320600F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59380"/>
      </p:ext>
    </p:extLst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descr="Ein Bild, das Person, Wand, Im Haus, Kleidung enthält.&#10;&#10;Automatisch generierte Beschreibung" id="5" name="Grafik 4">
            <a:extLst>
              <a:ext uri="{FF2B5EF4-FFF2-40B4-BE49-F238E27FC236}">
                <a16:creationId xmlns:a16="http://schemas.microsoft.com/office/drawing/2014/main" id="{0659199D-BF95-38C4-589C-A7BEC850F5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" t="3"/>
          <a:stretch/>
        </p:blipFill>
        <p:spPr>
          <a:xfrm>
            <a:off x="0" y="105113"/>
            <a:ext cx="966964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FA888CD-BD9A-51EC-779E-1A2AA6102197}"/>
              </a:ext>
            </a:extLst>
          </p:cNvPr>
          <p:cNvSpPr txBox="1"/>
          <p:nvPr/>
        </p:nvSpPr>
        <p:spPr>
          <a:xfrm>
            <a:off x="7026512" y="365125"/>
            <a:ext cx="3822189" cy="1899912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dirty="0" lang="en-US" sz="4000">
                <a:latin typeface="+mj-lt"/>
                <a:ea typeface="+mj-ea"/>
                <a:cs typeface="+mj-cs"/>
              </a:rPr>
              <a:t>Was muss </a:t>
            </a:r>
            <a:r>
              <a:rPr dirty="0" err="1" lang="en-US" sz="4000">
                <a:latin typeface="+mj-lt"/>
                <a:ea typeface="+mj-ea"/>
                <a:cs typeface="+mj-cs"/>
              </a:rPr>
              <a:t>erfüllt</a:t>
            </a:r>
            <a:r>
              <a:rPr dirty="0" lang="en-US" sz="4000">
                <a:latin typeface="+mj-lt"/>
                <a:ea typeface="+mj-ea"/>
                <a:cs typeface="+mj-cs"/>
              </a:rPr>
              <a:t> </a:t>
            </a:r>
            <a:r>
              <a:rPr dirty="0" err="1" lang="en-US" sz="4000">
                <a:latin typeface="+mj-lt"/>
                <a:ea typeface="+mj-ea"/>
                <a:cs typeface="+mj-cs"/>
              </a:rPr>
              <a:t>werden</a:t>
            </a:r>
            <a:r>
              <a:rPr dirty="0" lang="en-US" sz="4000"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9D79423-06DE-702A-A6E1-F7CA2066210F}"/>
              </a:ext>
            </a:extLst>
          </p:cNvPr>
          <p:cNvSpPr txBox="1"/>
          <p:nvPr/>
        </p:nvSpPr>
        <p:spPr>
          <a:xfrm>
            <a:off x="6801394" y="2434201"/>
            <a:ext cx="5658617" cy="3742762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r>
              <a:rPr dirty="0" err="1" lang="en-US" sz="2000"/>
              <a:t>geeignetes</a:t>
            </a:r>
            <a:r>
              <a:rPr dirty="0" lang="en-US" sz="2000"/>
              <a:t> Tiny House, das alle</a:t>
            </a:r>
            <a:br>
              <a:rPr dirty="0" lang="en-US" sz="2000"/>
            </a:br>
            <a:r>
              <a:rPr dirty="0" lang="en-US" sz="2000"/>
              <a:t>    </a:t>
            </a:r>
            <a:r>
              <a:rPr dirty="0" err="1" lang="en-US" sz="2000"/>
              <a:t>rechtlichen</a:t>
            </a:r>
            <a:r>
              <a:rPr dirty="0" lang="en-US" sz="2000"/>
              <a:t> </a:t>
            </a:r>
            <a:r>
              <a:rPr dirty="0" err="1" lang="en-US" sz="2000"/>
              <a:t>Anforderungen</a:t>
            </a:r>
            <a:r>
              <a:rPr dirty="0" lang="en-US" sz="2000"/>
              <a:t> </a:t>
            </a:r>
            <a:r>
              <a:rPr dirty="0" err="1" lang="en-US" sz="2000"/>
              <a:t>erfüllt</a:t>
            </a:r>
            <a:endParaRPr dirty="0"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r>
              <a:rPr dirty="0" err="1" lang="en-US" sz="2000"/>
              <a:t>geeigneter</a:t>
            </a:r>
            <a:r>
              <a:rPr dirty="0" lang="en-US" sz="2000"/>
              <a:t> </a:t>
            </a:r>
            <a:r>
              <a:rPr dirty="0" err="1" lang="en-US" sz="2000"/>
              <a:t>Standort</a:t>
            </a:r>
            <a:r>
              <a:rPr dirty="0" lang="en-US" sz="2000"/>
              <a:t> </a:t>
            </a:r>
            <a:r>
              <a:rPr dirty="0" err="1" lang="en-US" sz="2000"/>
              <a:t>mit</a:t>
            </a:r>
            <a:r>
              <a:rPr dirty="0" lang="en-US" sz="2000"/>
              <a:t> Service für </a:t>
            </a:r>
            <a:r>
              <a:rPr dirty="0" err="1" lang="en-US" sz="2000"/>
              <a:t>Erschließung</a:t>
            </a:r>
            <a:r>
              <a:rPr dirty="0" lang="en-US" sz="2000"/>
              <a:t>,     </a:t>
            </a:r>
            <a:br>
              <a:rPr dirty="0" lang="en-US" sz="2000"/>
            </a:br>
            <a:r>
              <a:rPr dirty="0" lang="en-US" sz="2000"/>
              <a:t>    </a:t>
            </a:r>
            <a:r>
              <a:rPr dirty="0" err="1" lang="en-US" sz="2000"/>
              <a:t>Aufstellung</a:t>
            </a:r>
            <a:r>
              <a:rPr dirty="0" lang="en-US" sz="2000"/>
              <a:t>, </a:t>
            </a:r>
            <a:r>
              <a:rPr dirty="0" err="1" lang="en-US" sz="2000"/>
              <a:t>Gästeservice</a:t>
            </a:r>
            <a:r>
              <a:rPr dirty="0" lang="en-US" sz="2000"/>
              <a:t> und </a:t>
            </a:r>
            <a:r>
              <a:rPr dirty="0" err="1" lang="en-US" sz="2000"/>
              <a:t>Pflege</a:t>
            </a:r>
            <a:endParaRPr dirty="0"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r>
              <a:rPr dirty="0" err="1" lang="en-US" sz="2000"/>
              <a:t>geeignete</a:t>
            </a:r>
            <a:r>
              <a:rPr dirty="0" lang="en-US" sz="2000"/>
              <a:t> </a:t>
            </a:r>
            <a:r>
              <a:rPr dirty="0" err="1" lang="en-US" sz="2000"/>
              <a:t>Vermarktungsagentur</a:t>
            </a:r>
            <a:r>
              <a:rPr dirty="0" lang="en-US" sz="2000"/>
              <a:t> für  </a:t>
            </a:r>
            <a:br>
              <a:rPr dirty="0" lang="en-US" sz="2000"/>
            </a:br>
            <a:r>
              <a:rPr dirty="0" lang="en-US" sz="2000"/>
              <a:t>    die </a:t>
            </a:r>
            <a:r>
              <a:rPr dirty="0" err="1" lang="en-US" sz="2000"/>
              <a:t>Gästegewinnung</a:t>
            </a:r>
            <a:endParaRPr dirty="0"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r>
              <a:rPr dirty="0" err="1" lang="en-US" sz="2000"/>
              <a:t>solide</a:t>
            </a:r>
            <a:r>
              <a:rPr dirty="0" lang="en-US" sz="2000"/>
              <a:t> </a:t>
            </a:r>
            <a:r>
              <a:rPr dirty="0" err="1" lang="en-US" sz="2000"/>
              <a:t>Gewinnerwartung</a:t>
            </a:r>
            <a:r>
              <a:rPr dirty="0" lang="en-US" sz="2000"/>
              <a:t> – </a:t>
            </a:r>
            <a:r>
              <a:rPr dirty="0" err="1" lang="en-US" sz="2000"/>
              <a:t>siehe</a:t>
            </a:r>
            <a:r>
              <a:rPr dirty="0" lang="en-US" sz="2000"/>
              <a:t> </a:t>
            </a:r>
            <a:r>
              <a:rPr dirty="0" err="1" lang="en-US" sz="2000"/>
              <a:t>Renditerechner</a:t>
            </a:r>
            <a:endParaRPr dirty="0"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r>
              <a:rPr dirty="0" err="1" lang="en-US" sz="2000"/>
              <a:t>kompetenter</a:t>
            </a:r>
            <a:r>
              <a:rPr dirty="0" lang="en-US" sz="2000"/>
              <a:t> </a:t>
            </a:r>
            <a:r>
              <a:rPr dirty="0" err="1" lang="en-US" sz="2000"/>
              <a:t>Steuerberater</a:t>
            </a:r>
            <a:endParaRPr dirty="0"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r>
              <a:rPr dirty="0" err="1" lang="en-US" sz="2000"/>
              <a:t>erfahrener</a:t>
            </a:r>
            <a:r>
              <a:rPr dirty="0" lang="en-US" sz="2000"/>
              <a:t> </a:t>
            </a:r>
            <a:r>
              <a:rPr dirty="0" err="1" lang="en-US" sz="2000"/>
              <a:t>Finanzierer</a:t>
            </a:r>
            <a:endParaRPr dirty="0"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charset="0" panose="020B0604020202020204" pitchFamily="34" typeface="Arial"/>
              <a:buChar char="•"/>
            </a:pPr>
            <a:r>
              <a:rPr dirty="0" err="1" lang="en-US" sz="2000"/>
              <a:t>wichtig</a:t>
            </a:r>
            <a:r>
              <a:rPr dirty="0" lang="en-US" sz="2000"/>
              <a:t>: </a:t>
            </a:r>
            <a:r>
              <a:rPr dirty="0" err="1" lang="en-US" sz="2000"/>
              <a:t>Betriebsstätte</a:t>
            </a:r>
            <a:r>
              <a:rPr dirty="0" lang="en-US" sz="2000"/>
              <a:t> </a:t>
            </a:r>
            <a:r>
              <a:rPr dirty="0" err="1" lang="en-US" sz="2000"/>
              <a:t>ist</a:t>
            </a:r>
            <a:r>
              <a:rPr dirty="0" lang="en-US" sz="2000"/>
              <a:t> der </a:t>
            </a:r>
            <a:r>
              <a:rPr dirty="0" err="1" lang="en-US" sz="2000"/>
              <a:t>eigene</a:t>
            </a:r>
            <a:r>
              <a:rPr dirty="0" lang="en-US" sz="2000"/>
              <a:t> </a:t>
            </a:r>
            <a:r>
              <a:rPr dirty="0" err="1" lang="en-US" sz="2000"/>
              <a:t>Fimensitz</a:t>
            </a:r>
            <a:endParaRPr dirty="0" lang="en-US" sz="2000"/>
          </a:p>
        </p:txBody>
      </p:sp>
    </p:spTree>
    <p:extLst>
      <p:ext uri="{BB962C8B-B14F-4D97-AF65-F5344CB8AC3E}">
        <p14:creationId xmlns:p14="http://schemas.microsoft.com/office/powerpoint/2010/main" val="2355814336"/>
      </p:ext>
    </p:extLst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descr="Ein Bild, das Karte, Text enthält.&#10;&#10;Automatisch generierte Beschreibung" id="9" name="Grafik 8">
            <a:extLst>
              <a:ext uri="{FF2B5EF4-FFF2-40B4-BE49-F238E27FC236}">
                <a16:creationId xmlns:a16="http://schemas.microsoft.com/office/drawing/2014/main" id="{C3EC8D6E-44A3-A76F-27D8-00845D86C8A1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r="65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b="b" l="l" r="r" t="t"/>
            <a:pathLst>
              <a:path h="6858000" w="4827922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descr="Ein Bild, das Luftfotografie, Vogelperspektive, Karte, Text enthält.&#10;&#10;Automatisch generierte Beschreibung" id="7" name="Grafik 6">
            <a:extLst>
              <a:ext uri="{FF2B5EF4-FFF2-40B4-BE49-F238E27FC236}">
                <a16:creationId xmlns:a16="http://schemas.microsoft.com/office/drawing/2014/main" id="{D1F7B798-F68F-5E2D-62B0-43D4EACFAE9E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" l="58" r="54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b="b" l="l" r="r" t="t"/>
            <a:pathLst>
              <a:path h="6857999" w="4966290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fmla="*/ 0 w 3945815" name="connsiteX0"/>
              <a:gd fmla="*/ 0 h 6858000" name="connsiteY0"/>
              <a:gd fmla="*/ 3138662 w 3945815" name="connsiteX1"/>
              <a:gd fmla="*/ 0 h 6858000" name="connsiteY1"/>
              <a:gd fmla="*/ 3275260 w 3945815" name="connsiteX2"/>
              <a:gd fmla="*/ 267438 h 6858000" name="connsiteY2"/>
              <a:gd fmla="*/ 3945815 w 3945815" name="connsiteX3"/>
              <a:gd fmla="*/ 3481388 h 6858000" name="connsiteY3"/>
              <a:gd fmla="*/ 3275260 w 3945815" name="connsiteX4"/>
              <a:gd fmla="*/ 6695338 h 6858000" name="connsiteY4"/>
              <a:gd fmla="*/ 3192177 w 3945815" name="connsiteX5"/>
              <a:gd fmla="*/ 6858000 h 6858000" name="connsiteY5"/>
              <a:gd fmla="*/ 0 w 3945815" name="connsiteX6"/>
              <a:gd fmla="*/ 6858000 h 6858000" name="connsiteY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6858000" w="3945815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algn="l" blurRad="50800" dist="38100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fmla="*/ 0 w 3936670" name="connsiteX0"/>
              <a:gd fmla="*/ 0 h 6858000" name="connsiteY0"/>
              <a:gd fmla="*/ 3129517 w 3936670" name="connsiteX1"/>
              <a:gd fmla="*/ 0 h 6858000" name="connsiteY1"/>
              <a:gd fmla="*/ 3266115 w 3936670" name="connsiteX2"/>
              <a:gd fmla="*/ 267438 h 6858000" name="connsiteY2"/>
              <a:gd fmla="*/ 3936670 w 3936670" name="connsiteX3"/>
              <a:gd fmla="*/ 3481388 h 6858000" name="connsiteY3"/>
              <a:gd fmla="*/ 3266115 w 3936670" name="connsiteX4"/>
              <a:gd fmla="*/ 6695338 h 6858000" name="connsiteY4"/>
              <a:gd fmla="*/ 3183032 w 3936670" name="connsiteX5"/>
              <a:gd fmla="*/ 6858000 h 6858000" name="connsiteY5"/>
              <a:gd fmla="*/ 0 w 3936670" name="connsiteX6"/>
              <a:gd fmla="*/ 6858000 h 6858000" name="connsiteY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6858000" w="393667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pic>
        <p:nvPicPr>
          <p:cNvPr descr="Ein Bild, das draußen, Wasserfahrzeug, Transport, Schiff enthält.&#10;&#10;Automatisch generierte Beschreibung" id="16" name="Grafik 15">
            <a:extLst>
              <a:ext uri="{FF2B5EF4-FFF2-40B4-BE49-F238E27FC236}">
                <a16:creationId xmlns:a16="http://schemas.microsoft.com/office/drawing/2014/main" id="{670EFB0B-FD54-D201-0BDF-CCF46B28DD44}"/>
              </a:ext>
            </a:extLst>
          </p:cNvPr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20" y="4491200"/>
            <a:ext cx="3973644" cy="2402875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B8B72B13-069B-4F8A-9437-FA58C3F1D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5" y="1074196"/>
            <a:ext cx="2956995" cy="748245"/>
          </a:xfrm>
        </p:spPr>
        <p:txBody>
          <a:bodyPr anchor="ctr" bIns="45720" lIns="91440" rIns="91440" rtlCol="0" tIns="45720" vert="horz">
            <a:normAutofit/>
          </a:bodyPr>
          <a:lstStyle/>
          <a:p>
            <a:r>
              <a:rPr dirty="0" err="1" kern="1200" lang="en-US" sz="28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Sassnitz</a:t>
            </a:r>
            <a:r>
              <a:rPr dirty="0" kern="1200" lang="en-US" sz="28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auf </a:t>
            </a:r>
            <a:r>
              <a:rPr dirty="0" err="1" kern="1200" lang="en-US" sz="28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Rügen</a:t>
            </a:r>
            <a:endParaRPr dirty="0" kern="1200" lang="en-US" sz="28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prstClr val="white"/>
              </a:solidFill>
              <a:latin panose="020F0502020204030204"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281D70C-EE29-493E-838C-890184A02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875" y="2362670"/>
            <a:ext cx="3743059" cy="3918792"/>
          </a:xfrm>
        </p:spPr>
        <p:txBody>
          <a:bodyPr bIns="45720" lIns="91440" rIns="91440" rtlCol="0" tIns="45720" vert="horz">
            <a:normAutofit/>
          </a:bodyPr>
          <a:lstStyle/>
          <a:p>
            <a:r>
              <a:rPr dirty="0" err="1" lang="en-US" sz="1800"/>
              <a:t>Deutschlands</a:t>
            </a:r>
            <a:r>
              <a:rPr dirty="0" lang="en-US" sz="1800"/>
              <a:t> </a:t>
            </a:r>
            <a:r>
              <a:rPr dirty="0" err="1" lang="en-US" sz="1800"/>
              <a:t>größte</a:t>
            </a:r>
            <a:r>
              <a:rPr dirty="0" lang="en-US" sz="1800"/>
              <a:t> </a:t>
            </a:r>
            <a:r>
              <a:rPr dirty="0" err="1" lang="en-US" sz="1800"/>
              <a:t>Insel</a:t>
            </a:r>
            <a:endParaRPr dirty="0" lang="en-US" sz="1800"/>
          </a:p>
          <a:p>
            <a:r>
              <a:rPr dirty="0" lang="en-US" sz="1800"/>
              <a:t>225.000 </a:t>
            </a:r>
            <a:r>
              <a:rPr dirty="0" err="1" lang="en-US" sz="1800"/>
              <a:t>Einwohner</a:t>
            </a:r>
            <a:endParaRPr dirty="0" lang="en-US" sz="1800"/>
          </a:p>
          <a:p>
            <a:r>
              <a:rPr dirty="0" lang="en-US" sz="1800"/>
              <a:t>6,5 Mio </a:t>
            </a:r>
            <a:r>
              <a:rPr dirty="0" err="1" lang="en-US" sz="1800"/>
              <a:t>Übernachtungen</a:t>
            </a:r>
            <a:r>
              <a:rPr dirty="0" lang="en-US" sz="1800"/>
              <a:t> (2023)</a:t>
            </a:r>
          </a:p>
          <a:p>
            <a:r>
              <a:rPr dirty="0" err="1" lang="en-US" sz="1800"/>
              <a:t>Nationalpark</a:t>
            </a:r>
            <a:r>
              <a:rPr dirty="0" lang="en-US" sz="1800"/>
              <a:t> </a:t>
            </a:r>
            <a:r>
              <a:rPr dirty="0" err="1" lang="en-US" sz="1800"/>
              <a:t>Jasmund</a:t>
            </a:r>
            <a:r>
              <a:rPr dirty="0" lang="en-US" sz="1800"/>
              <a:t>:</a:t>
            </a:r>
            <a:br>
              <a:rPr dirty="0" lang="en-US" sz="1800"/>
            </a:br>
            <a:r>
              <a:rPr dirty="0" err="1" lang="en-US" sz="1800"/>
              <a:t>Natur</a:t>
            </a:r>
            <a:r>
              <a:rPr dirty="0" lang="en-US" sz="1800"/>
              <a:t>, </a:t>
            </a:r>
            <a:r>
              <a:rPr dirty="0" err="1" lang="en-US" sz="1800"/>
              <a:t>Erholung</a:t>
            </a:r>
            <a:r>
              <a:rPr dirty="0" lang="en-US" sz="1800"/>
              <a:t>, </a:t>
            </a:r>
            <a:r>
              <a:rPr dirty="0" err="1" lang="en-US" sz="1800"/>
              <a:t>Entspannung</a:t>
            </a:r>
            <a:r>
              <a:rPr dirty="0" lang="en-US" sz="1800"/>
              <a:t> </a:t>
            </a:r>
            <a:r>
              <a:rPr dirty="0" err="1" lang="en-US" sz="1800"/>
              <a:t>pur</a:t>
            </a:r>
            <a:endParaRPr dirty="0" lang="en-US" sz="18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DE70291-0D1E-0A7F-9153-9F228B0C0782}"/>
                  </a:ext>
                </a:extLst>
              </p14:cNvPr>
              <p14:cNvContentPartPr/>
              <p14:nvPr/>
            </p14:nvContentPartPr>
            <p14:xfrm>
              <a:off x="2610520" y="-443160"/>
              <a:ext cx="360" cy="3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DE70291-0D1E-0A7F-9153-9F228B0C07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01520" y="-45180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331447"/>
      </p:ext>
    </p:extLst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8B72B13-069B-4F8A-9437-FA58C3F1D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23" y="-375104"/>
            <a:ext cx="4858438" cy="1938076"/>
          </a:xfrm>
        </p:spPr>
        <p:txBody>
          <a:bodyPr anchor="ctr" bIns="45720" lIns="91440" rIns="91440" rtlCol="0" tIns="45720" vert="horz">
            <a:normAutofit/>
          </a:bodyPr>
          <a:lstStyle/>
          <a:p>
            <a:r>
              <a:rPr dirty="0" err="1" kern="1200" lang="en-US" sz="28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Sassnitz</a:t>
            </a:r>
            <a:r>
              <a:rPr dirty="0" kern="1200" lang="en-US" sz="28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auf </a:t>
            </a:r>
            <a:r>
              <a:rPr dirty="0" err="1" kern="1200" lang="en-US" sz="28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Rügen</a:t>
            </a:r>
            <a:endParaRPr dirty="0" kern="1200" lang="en-US" sz="28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281D70C-EE29-493E-838C-890184A02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25" y="1011962"/>
            <a:ext cx="4351203" cy="3694373"/>
          </a:xfrm>
        </p:spPr>
        <p:txBody>
          <a:bodyPr bIns="45720" lIns="91440" rIns="91440" rtlCol="0" tIns="45720" vert="horz">
            <a:normAutofit fontScale="92500" lnSpcReduction="10000"/>
          </a:bodyPr>
          <a:lstStyle/>
          <a:p>
            <a:r>
              <a:rPr dirty="0" err="1" lang="en-US"/>
              <a:t>Realisierung</a:t>
            </a:r>
            <a:r>
              <a:rPr dirty="0" lang="en-US"/>
              <a:t> ab </a:t>
            </a:r>
            <a:r>
              <a:rPr dirty="0" err="1" lang="en-US"/>
              <a:t>Juni</a:t>
            </a:r>
            <a:r>
              <a:rPr dirty="0" lang="en-US"/>
              <a:t> 2025</a:t>
            </a:r>
          </a:p>
          <a:p>
            <a:r>
              <a:rPr dirty="0" lang="en-US"/>
              <a:t>20 </a:t>
            </a:r>
            <a:r>
              <a:rPr dirty="0" err="1" lang="en-US"/>
              <a:t>Parzellen</a:t>
            </a:r>
            <a:r>
              <a:rPr dirty="0" lang="en-US"/>
              <a:t> </a:t>
            </a:r>
            <a:r>
              <a:rPr dirty="0" err="1" lang="en-US"/>
              <a:t>zur</a:t>
            </a:r>
            <a:r>
              <a:rPr dirty="0" lang="en-US"/>
              <a:t> </a:t>
            </a:r>
            <a:r>
              <a:rPr dirty="0" err="1" lang="en-US"/>
              <a:t>Pacht</a:t>
            </a:r>
            <a:endParaRPr dirty="0" lang="en-US"/>
          </a:p>
          <a:p>
            <a:r>
              <a:rPr dirty="0" err="1" lang="en-US"/>
              <a:t>extrem</a:t>
            </a:r>
            <a:r>
              <a:rPr dirty="0" lang="en-US"/>
              <a:t> </a:t>
            </a:r>
            <a:r>
              <a:rPr dirty="0" err="1" lang="en-US"/>
              <a:t>ruhige</a:t>
            </a:r>
            <a:r>
              <a:rPr dirty="0" lang="en-US"/>
              <a:t> Lage</a:t>
            </a:r>
          </a:p>
          <a:p>
            <a:r>
              <a:rPr dirty="0" lang="en-US"/>
              <a:t>ca. 1.500 m </a:t>
            </a:r>
            <a:r>
              <a:rPr dirty="0" err="1" lang="en-US"/>
              <a:t>nach</a:t>
            </a:r>
            <a:r>
              <a:rPr dirty="0" lang="en-US"/>
              <a:t> </a:t>
            </a:r>
            <a:r>
              <a:rPr dirty="0" err="1" lang="en-US"/>
              <a:t>Sassnitz</a:t>
            </a:r>
            <a:endParaRPr dirty="0" lang="en-US"/>
          </a:p>
          <a:p>
            <a:r>
              <a:rPr dirty="0" lang="en-US"/>
              <a:t>75 </a:t>
            </a:r>
            <a:r>
              <a:rPr dirty="0" err="1" lang="en-US"/>
              <a:t>Tage</a:t>
            </a:r>
            <a:r>
              <a:rPr dirty="0" lang="en-US"/>
              <a:t> </a:t>
            </a:r>
            <a:r>
              <a:rPr dirty="0" err="1" lang="en-US"/>
              <a:t>Störtebeker</a:t>
            </a:r>
            <a:r>
              <a:rPr dirty="0" lang="en-US"/>
              <a:t> </a:t>
            </a:r>
            <a:r>
              <a:rPr dirty="0" err="1" lang="en-US"/>
              <a:t>Festspiele</a:t>
            </a:r>
            <a:r>
              <a:rPr dirty="0" lang="en-US"/>
              <a:t> </a:t>
            </a:r>
          </a:p>
          <a:p>
            <a:r>
              <a:rPr dirty="0" err="1" lang="en-US"/>
              <a:t>Vermarktung</a:t>
            </a:r>
            <a:r>
              <a:rPr dirty="0" lang="en-US"/>
              <a:t> </a:t>
            </a:r>
            <a:r>
              <a:rPr dirty="0" err="1" lang="en-US"/>
              <a:t>über</a:t>
            </a:r>
            <a:r>
              <a:rPr dirty="0" lang="en-US"/>
              <a:t> die </a:t>
            </a:r>
            <a:r>
              <a:rPr dirty="0" err="1" lang="en-US"/>
              <a:t>Rügener</a:t>
            </a:r>
            <a:r>
              <a:rPr dirty="0" lang="en-US"/>
              <a:t> </a:t>
            </a:r>
            <a:r>
              <a:rPr dirty="0" err="1" lang="en-US"/>
              <a:t>Tourismusagentur</a:t>
            </a:r>
            <a:br>
              <a:rPr dirty="0" lang="en-US"/>
            </a:br>
            <a:r>
              <a:rPr dirty="0" err="1" lang="en-US"/>
              <a:t>Paradies</a:t>
            </a:r>
            <a:r>
              <a:rPr dirty="0" lang="en-US"/>
              <a:t> </a:t>
            </a:r>
            <a:r>
              <a:rPr dirty="0" err="1" lang="en-US"/>
              <a:t>Rügen</a:t>
            </a:r>
            <a:r>
              <a:rPr dirty="0" lang="en-US"/>
              <a:t> GmbH</a:t>
            </a:r>
          </a:p>
          <a:p>
            <a:r>
              <a:rPr dirty="0" err="1" lang="en-US"/>
              <a:t>Pachtvertrag</a:t>
            </a:r>
            <a:r>
              <a:rPr dirty="0" lang="en-US"/>
              <a:t> </a:t>
            </a:r>
            <a:r>
              <a:rPr dirty="0" err="1" lang="en-US"/>
              <a:t>mit</a:t>
            </a:r>
            <a:r>
              <a:rPr dirty="0" lang="en-US"/>
              <a:t> </a:t>
            </a:r>
            <a:r>
              <a:rPr dirty="0" err="1" lang="en-US"/>
              <a:t>Inhaber</a:t>
            </a:r>
            <a:r>
              <a:rPr dirty="0" lang="en-US"/>
              <a:t> </a:t>
            </a:r>
            <a:br>
              <a:rPr dirty="0" lang="en-US"/>
            </a:br>
            <a:r>
              <a:rPr dirty="0" lang="en-US"/>
              <a:t>Volker </a:t>
            </a:r>
            <a:r>
              <a:rPr dirty="0" err="1" lang="en-US"/>
              <a:t>Barthmann</a:t>
            </a:r>
            <a:endParaRPr dirty="0" lang="en-US"/>
          </a:p>
        </p:txBody>
      </p:sp>
      <p:pic>
        <p:nvPicPr>
          <p:cNvPr descr="Ein Bild, das Menschliches Gesicht, Kleidung, Person, Mann enthält.&#10;&#10;Automatisch generierte Beschreibung" id="8" name="Grafik 7">
            <a:extLst>
              <a:ext uri="{FF2B5EF4-FFF2-40B4-BE49-F238E27FC236}">
                <a16:creationId xmlns:a16="http://schemas.microsoft.com/office/drawing/2014/main" id="{50B2902C-4A99-04E8-D2F6-87FF3B331986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" r="-1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b="b" l="l" r="r" t="t"/>
            <a:pathLst>
              <a:path h="3694372" w="7287684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descr="Blick über das Naturerlebniscamp zur Ostsee, Bildquelle: Michael Clauder" id="1026" name="Picture 2">
            <a:extLst>
              <a:ext uri="{FF2B5EF4-FFF2-40B4-BE49-F238E27FC236}">
                <a16:creationId xmlns:a16="http://schemas.microsoft.com/office/drawing/2014/main" id="{572017CD-3F7B-454E-66ED-11ACC22F1C2B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"/>
          <a:stretch/>
        </p:blipFill>
        <p:spPr bwMode="auto">
          <a:xfrm>
            <a:off x="4710395" y="3812721"/>
            <a:ext cx="7484892" cy="3060158"/>
          </a:xfrm>
          <a:custGeom>
            <a:avLst/>
            <a:gdLst/>
            <a:ahLst/>
            <a:cxnLst/>
            <a:rect b="b" l="l" r="r" t="t"/>
            <a:pathLst>
              <a:path h="3055043" w="7472381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98B42EE-5EB9-B173-080E-4DDF1782CA4D}"/>
              </a:ext>
            </a:extLst>
          </p:cNvPr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77" y="4563715"/>
            <a:ext cx="3732486" cy="230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388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281D70C-EE29-493E-838C-890184A02C0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5856" y="4594579"/>
            <a:ext cx="7946739" cy="202701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3200" b="1" dirty="0"/>
              <a:t>Rolling Resort </a:t>
            </a:r>
            <a:r>
              <a:rPr lang="en-US" sz="3200" b="1" dirty="0" err="1"/>
              <a:t>Ederal</a:t>
            </a:r>
            <a:r>
              <a:rPr lang="en-US" sz="3200" b="1" dirty="0"/>
              <a:t> (in </a:t>
            </a:r>
            <a:r>
              <a:rPr lang="en-US" sz="3200" b="1" dirty="0" err="1"/>
              <a:t>Vorbereitung</a:t>
            </a:r>
            <a:r>
              <a:rPr lang="en-US" sz="3200" b="1" dirty="0"/>
              <a:t>)</a:t>
            </a:r>
          </a:p>
          <a:p>
            <a:r>
              <a:rPr lang="en-US" sz="2400" dirty="0"/>
              <a:t>ca. 30 </a:t>
            </a:r>
            <a:r>
              <a:rPr lang="en-US" sz="2400" dirty="0" err="1"/>
              <a:t>Parzellen</a:t>
            </a:r>
            <a:r>
              <a:rPr lang="en-US" sz="2400" dirty="0"/>
              <a:t> (5 </a:t>
            </a:r>
            <a:r>
              <a:rPr lang="en-US" sz="2400" dirty="0" err="1"/>
              <a:t>Kaufparzellen</a:t>
            </a:r>
            <a:r>
              <a:rPr lang="en-US" sz="2400" dirty="0"/>
              <a:t>)</a:t>
            </a:r>
            <a:endParaRPr lang="en-US" sz="2400" baseline="30000" dirty="0"/>
          </a:p>
          <a:p>
            <a:r>
              <a:rPr lang="en-US" sz="2400" dirty="0"/>
              <a:t>Webinar-</a:t>
            </a:r>
            <a:r>
              <a:rPr lang="en-US" sz="2400" dirty="0" err="1"/>
              <a:t>Anmeldung</a:t>
            </a:r>
            <a:r>
              <a:rPr lang="en-US" sz="2400" dirty="0"/>
              <a:t> </a:t>
            </a:r>
            <a:r>
              <a:rPr lang="en-US" sz="2400" dirty="0" err="1"/>
              <a:t>unter</a:t>
            </a:r>
            <a:r>
              <a:rPr lang="en-US" sz="2400" dirty="0"/>
              <a:t> </a:t>
            </a:r>
            <a:r>
              <a:rPr lang="en-US" sz="2400" dirty="0" err="1"/>
              <a:t>www.rolling-resort.de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DE70291-0D1E-0A7F-9153-9F228B0C0782}"/>
                  </a:ext>
                </a:extLst>
              </p14:cNvPr>
              <p14:cNvContentPartPr/>
              <p14:nvPr/>
            </p14:nvContentPartPr>
            <p14:xfrm>
              <a:off x="2610520" y="-443160"/>
              <a:ext cx="360" cy="3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DE70291-0D1E-0A7F-9153-9F228B0C07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01520" y="-45216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Grafik 4" descr="Ein Bild, das draußen, Gras, Baum, Wolke enthält.&#10;&#10;Automatisch generierte Beschreibung">
            <a:extLst>
              <a:ext uri="{FF2B5EF4-FFF2-40B4-BE49-F238E27FC236}">
                <a16:creationId xmlns:a16="http://schemas.microsoft.com/office/drawing/2014/main" id="{66E349F9-49C6-70A7-2110-22617778B5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289" y="0"/>
            <a:ext cx="5296712" cy="3531141"/>
          </a:xfrm>
          <a:prstGeom prst="rect">
            <a:avLst/>
          </a:prstGeom>
        </p:spPr>
      </p:pic>
      <p:pic>
        <p:nvPicPr>
          <p:cNvPr id="12" name="Grafik 11" descr="Ein Bild, das Text, Quilt, Karte enthält.&#10;&#10;Automatisch generierte Beschreibung">
            <a:extLst>
              <a:ext uri="{FF2B5EF4-FFF2-40B4-BE49-F238E27FC236}">
                <a16:creationId xmlns:a16="http://schemas.microsoft.com/office/drawing/2014/main" id="{3C053612-5530-8128-39F2-373D49660B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850" y="3326860"/>
            <a:ext cx="5296710" cy="3531140"/>
          </a:xfrm>
          <a:prstGeom prst="rect">
            <a:avLst/>
          </a:prstGeom>
        </p:spPr>
      </p:pic>
      <p:pic>
        <p:nvPicPr>
          <p:cNvPr id="3" name="Grafik 2" descr="Ein Bild, das draußen, Baum, Wolke, Gras enthält.&#10;&#10;Automatisch generierte Beschreibung">
            <a:extLst>
              <a:ext uri="{FF2B5EF4-FFF2-40B4-BE49-F238E27FC236}">
                <a16:creationId xmlns:a16="http://schemas.microsoft.com/office/drawing/2014/main" id="{3EDBED64-294C-CA8C-4ABB-527C6E7EC6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0275"/>
            <a:ext cx="6891869" cy="459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61868"/>
      </p:ext>
    </p:extLst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8B72B13-069B-4F8A-9437-FA58C3F1D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52" y="180043"/>
            <a:ext cx="4088812" cy="2017128"/>
          </a:xfrm>
        </p:spPr>
        <p:txBody>
          <a:bodyPr anchor="ctr" bIns="45720" lIns="91440" rIns="91440" rtlCol="0" tIns="45720" vert="horz">
            <a:normAutofit/>
          </a:bodyPr>
          <a:lstStyle/>
          <a:p>
            <a:pPr indent="0" marL="0">
              <a:buNone/>
            </a:pPr>
            <a:r>
              <a:rPr b="1" dirty="0" lang="en-US" sz="3600">
                <a:solidFill>
                  <a:schemeClr val="tx1"/>
                </a:solidFill>
              </a:rPr>
              <a:t>Rolling Resort </a:t>
            </a:r>
            <a:r>
              <a:rPr b="1" dirty="0" err="1" lang="en-US" sz="3600">
                <a:solidFill>
                  <a:schemeClr val="tx1"/>
                </a:solidFill>
              </a:rPr>
              <a:t>Weserbergland</a:t>
            </a:r>
            <a:br>
              <a:rPr dirty="0" lang="en-US">
                <a:solidFill>
                  <a:schemeClr val="tx1"/>
                </a:solidFill>
              </a:rPr>
            </a:br>
            <a:r>
              <a:rPr b="1" dirty="0" lang="en-US" sz="3600">
                <a:solidFill>
                  <a:schemeClr val="tx1"/>
                </a:solidFill>
              </a:rPr>
              <a:t>(in </a:t>
            </a:r>
            <a:r>
              <a:rPr b="1" dirty="0" err="1" lang="en-US" sz="3600">
                <a:solidFill>
                  <a:schemeClr val="tx1"/>
                </a:solidFill>
              </a:rPr>
              <a:t>Vorbereitung</a:t>
            </a:r>
            <a:r>
              <a:rPr b="1" dirty="0" lang="en-US" sz="36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281D70C-EE29-493E-838C-890184A02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057" y="2197171"/>
            <a:ext cx="5203174" cy="3160758"/>
          </a:xfrm>
        </p:spPr>
        <p:txBody>
          <a:bodyPr bIns="45720" lIns="91440" rIns="91440" rtlCol="0" tIns="45720" vert="horz">
            <a:noAutofit/>
          </a:bodyPr>
          <a:lstStyle/>
          <a:p>
            <a:r>
              <a:rPr dirty="0" err="1" lang="en-US"/>
              <a:t>Erfolgreich</a:t>
            </a:r>
            <a:r>
              <a:rPr dirty="0" lang="en-US"/>
              <a:t> </a:t>
            </a:r>
            <a:r>
              <a:rPr dirty="0" err="1" lang="en-US"/>
              <a:t>laufender</a:t>
            </a:r>
            <a:r>
              <a:rPr dirty="0" lang="en-US"/>
              <a:t> </a:t>
            </a:r>
            <a:r>
              <a:rPr dirty="0" err="1" lang="en-US"/>
              <a:t>Betrieb</a:t>
            </a:r>
            <a:endParaRPr dirty="0" lang="en-US"/>
          </a:p>
          <a:p>
            <a:r>
              <a:rPr dirty="0" err="1" lang="en-US"/>
              <a:t>Ideale</a:t>
            </a:r>
            <a:r>
              <a:rPr dirty="0" lang="en-US"/>
              <a:t> Lage </a:t>
            </a:r>
            <a:r>
              <a:rPr dirty="0" err="1" lang="en-US"/>
              <a:t>direkt</a:t>
            </a:r>
            <a:r>
              <a:rPr dirty="0" lang="en-US"/>
              <a:t> an der Weser</a:t>
            </a:r>
          </a:p>
          <a:p>
            <a:r>
              <a:rPr dirty="0" err="1" lang="en-US"/>
              <a:t>Umrüstung</a:t>
            </a:r>
            <a:r>
              <a:rPr dirty="0" lang="en-US"/>
              <a:t> </a:t>
            </a:r>
            <a:r>
              <a:rPr dirty="0" err="1" lang="en-US"/>
              <a:t>zum</a:t>
            </a:r>
            <a:r>
              <a:rPr dirty="0" lang="en-US"/>
              <a:t> Rolling Resort</a:t>
            </a:r>
          </a:p>
          <a:p>
            <a:r>
              <a:rPr dirty="0" err="1" lang="en-US"/>
              <a:t>Pacht</a:t>
            </a:r>
            <a:r>
              <a:rPr dirty="0" lang="en-US"/>
              <a:t> </a:t>
            </a:r>
            <a:r>
              <a:rPr dirty="0" err="1" lang="en-US"/>
              <a:t>oder</a:t>
            </a:r>
            <a:r>
              <a:rPr dirty="0" lang="en-US"/>
              <a:t> Kauf von </a:t>
            </a:r>
            <a:r>
              <a:rPr dirty="0" err="1" lang="en-US"/>
              <a:t>Parzellen</a:t>
            </a:r>
            <a:r>
              <a:rPr dirty="0" lang="en-US"/>
              <a:t> </a:t>
            </a:r>
            <a:r>
              <a:rPr dirty="0" err="1" lang="en-US"/>
              <a:t>möglich</a:t>
            </a:r>
            <a:endParaRPr dirty="0" lang="en-US"/>
          </a:p>
          <a:p>
            <a:r>
              <a:rPr dirty="0" lang="en-US" sz="2400"/>
              <a:t>Webinar-</a:t>
            </a:r>
            <a:r>
              <a:rPr dirty="0" err="1" lang="en-US" sz="2400"/>
              <a:t>Anmeldung</a:t>
            </a:r>
            <a:r>
              <a:rPr dirty="0" lang="en-US" sz="2400"/>
              <a:t> </a:t>
            </a:r>
            <a:r>
              <a:rPr dirty="0" err="1" lang="en-US" sz="2400"/>
              <a:t>unter</a:t>
            </a:r>
            <a:r>
              <a:rPr dirty="0" lang="en-US" sz="2400"/>
              <a:t> </a:t>
            </a:r>
            <a:r>
              <a:rPr dirty="0" err="1" lang="en-US" sz="2400"/>
              <a:t>www.rolling-resort.de</a:t>
            </a:r>
            <a:endParaRPr dirty="0" lang="en-US" sz="24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E23C361-2524-F05C-5300-7BDBE47EFE19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 r="-1" t="71"/>
          <a:stretch/>
        </p:blipFill>
        <p:spPr bwMode="auto">
          <a:xfrm>
            <a:off x="4904316" y="-4"/>
            <a:ext cx="7287684" cy="3694372"/>
          </a:xfrm>
          <a:custGeom>
            <a:avLst/>
            <a:gdLst/>
            <a:ahLst/>
            <a:cxnLst/>
            <a:rect b="b" l="l" r="r" t="t"/>
            <a:pathLst>
              <a:path h="3694372" w="7287684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36B321B-EC77-782C-A5A5-7550CA0810C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b="b" l="l" r="r" t="t"/>
            <a:pathLst>
              <a:path h="3055043" w="7472381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DE70291-0D1E-0A7F-9153-9F228B0C0782}"/>
                  </a:ext>
                </a:extLst>
              </p14:cNvPr>
              <p14:cNvContentPartPr/>
              <p14:nvPr/>
            </p14:nvContentPartPr>
            <p14:xfrm>
              <a:off x="2610520" y="-443160"/>
              <a:ext cx="360" cy="3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DE70291-0D1E-0A7F-9153-9F228B0C07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01520" y="-45216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4410348"/>
      </p:ext>
    </p:extLst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descr="Ein Bild, das Plan, Diagramm, Entwurf, Text enthält.&#10;&#10;Automatisch generierte Beschreibung" id="7" name="Grafik 6">
            <a:extLst>
              <a:ext uri="{FF2B5EF4-FFF2-40B4-BE49-F238E27FC236}">
                <a16:creationId xmlns:a16="http://schemas.microsoft.com/office/drawing/2014/main" id="{7030D2B4-7EED-A49B-DBB1-138EE25D5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"/>
          <a:stretch/>
        </p:blipFill>
        <p:spPr>
          <a:xfrm>
            <a:off x="2627894" y="173056"/>
            <a:ext cx="7217695" cy="4059201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281D70C-EE29-493E-838C-890184A02C0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87533" y="4232256"/>
            <a:ext cx="8475023" cy="2452688"/>
          </a:xfrm>
        </p:spPr>
        <p:txBody>
          <a:bodyPr anchor="ctr" bIns="45720" lIns="91440" rIns="91440" rtlCol="0" tIns="45720" vert="horz">
            <a:noAutofit/>
          </a:bodyPr>
          <a:lstStyle/>
          <a:p>
            <a:r>
              <a:rPr dirty="0" lang="en-US" sz="2400"/>
              <a:t>52 </a:t>
            </a:r>
            <a:r>
              <a:rPr dirty="0" err="1" lang="en-US" sz="2400"/>
              <a:t>Parzellen</a:t>
            </a:r>
            <a:r>
              <a:rPr dirty="0" lang="en-US" sz="2400"/>
              <a:t> </a:t>
            </a:r>
            <a:r>
              <a:rPr dirty="0" err="1" lang="en-US" sz="2400"/>
              <a:t>zu</a:t>
            </a:r>
            <a:r>
              <a:rPr dirty="0" lang="en-US" sz="2400"/>
              <a:t> je ca. 				  120 m</a:t>
            </a:r>
            <a:r>
              <a:rPr baseline="30000" dirty="0" lang="en-US" sz="2400"/>
              <a:t>2</a:t>
            </a:r>
          </a:p>
          <a:p>
            <a:r>
              <a:rPr dirty="0" err="1" lang="en-US" sz="2400"/>
              <a:t>Pacht</a:t>
            </a:r>
            <a:r>
              <a:rPr dirty="0" lang="en-US" sz="2400"/>
              <a:t> </a:t>
            </a:r>
            <a:r>
              <a:rPr dirty="0" err="1" lang="en-US" sz="2400"/>
              <a:t>oder</a:t>
            </a:r>
            <a:r>
              <a:rPr dirty="0" lang="en-US" sz="2400"/>
              <a:t> Kauf von </a:t>
            </a:r>
            <a:r>
              <a:rPr dirty="0" err="1" lang="en-US" sz="2400"/>
              <a:t>Parzellen</a:t>
            </a:r>
            <a:r>
              <a:rPr dirty="0" lang="en-US" sz="2400"/>
              <a:t> </a:t>
            </a:r>
            <a:r>
              <a:rPr dirty="0" err="1" lang="en-US" sz="2400"/>
              <a:t>möglich</a:t>
            </a:r>
            <a:endParaRPr dirty="0" lang="en-US" sz="2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DE70291-0D1E-0A7F-9153-9F228B0C0782}"/>
                  </a:ext>
                </a:extLst>
              </p14:cNvPr>
              <p14:cNvContentPartPr/>
              <p14:nvPr/>
            </p14:nvContentPartPr>
            <p14:xfrm>
              <a:off x="2610520" y="-443160"/>
              <a:ext cx="360" cy="3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DE70291-0D1E-0A7F-9153-9F228B0C07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01520" y="-45216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4152621"/>
      </p:ext>
    </p:extLst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F462DC6-D728-E145-53BC-37110255B645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" r="-3" t="5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F18E0E6-E6F5-F523-7A30-3E8DAF848248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" l="18" r="15"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b="b" l="l" r="r" t="t"/>
            <a:pathLst>
              <a:path h="3895335" w="7279913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descr="Ein Bild, das Baum, draußen, Haus, Text enthält.&#10;&#10;Automatisch generierte Beschreibung" id="8" name="Grafik 7">
            <a:extLst>
              <a:ext uri="{FF2B5EF4-FFF2-40B4-BE49-F238E27FC236}">
                <a16:creationId xmlns:a16="http://schemas.microsoft.com/office/drawing/2014/main" id="{E19F5FD9-602F-6F0C-E94E-540AC2003F19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" l="90" r="80"/>
          <a:stretch/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8B4010D-9617-DEF7-FA41-673E54555D48}"/>
              </a:ext>
            </a:extLst>
          </p:cNvPr>
          <p:cNvSpPr txBox="1"/>
          <p:nvPr/>
        </p:nvSpPr>
        <p:spPr>
          <a:xfrm>
            <a:off x="175722" y="4155486"/>
            <a:ext cx="4431295" cy="5232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err="1" lang="de-DE" sz="2800"/>
              <a:t>Azogires</a:t>
            </a:r>
            <a:r>
              <a:rPr dirty="0" lang="de-DE" sz="2800"/>
              <a:t>, </a:t>
            </a:r>
            <a:r>
              <a:rPr dirty="0" err="1" lang="de-DE" sz="2800"/>
              <a:t>Paleochora</a:t>
            </a:r>
            <a:r>
              <a:rPr dirty="0" lang="de-DE" sz="2800"/>
              <a:t>, Kreta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F089F44-2583-2AC1-0BE4-E6A3268C16B9}"/>
              </a:ext>
            </a:extLst>
          </p:cNvPr>
          <p:cNvSpPr txBox="1"/>
          <p:nvPr/>
        </p:nvSpPr>
        <p:spPr>
          <a:xfrm>
            <a:off x="175722" y="4678706"/>
            <a:ext cx="4999446" cy="2308324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285750" marL="285750">
              <a:buFont charset="0" panose="020B0604020202020204" pitchFamily="34" typeface="Arial"/>
              <a:buChar char="•"/>
            </a:pPr>
            <a:r>
              <a:rPr dirty="0" lang="de-DE"/>
              <a:t>Kleines Bergdorf, ca. 20 Einwohner</a:t>
            </a:r>
          </a:p>
          <a:p>
            <a:pPr indent="-285750" marL="285750">
              <a:buFont charset="0" panose="020B0604020202020204" pitchFamily="34" typeface="Arial"/>
              <a:buChar char="•"/>
            </a:pPr>
            <a:r>
              <a:rPr dirty="0" lang="de-DE"/>
              <a:t>auf 500 Höhenmetern</a:t>
            </a:r>
          </a:p>
          <a:p>
            <a:pPr indent="-285750" marL="285750">
              <a:buFont charset="0" panose="020B0604020202020204" pitchFamily="34" typeface="Arial"/>
              <a:buChar char="•"/>
            </a:pPr>
            <a:r>
              <a:rPr dirty="0" lang="de-DE"/>
              <a:t>ca. 20 Parzellen für Pacht oder Kauf</a:t>
            </a:r>
          </a:p>
          <a:p>
            <a:pPr indent="-285750" marL="285750">
              <a:buFont charset="0" panose="020B0604020202020204" pitchFamily="34" typeface="Arial"/>
              <a:buChar char="•"/>
            </a:pPr>
            <a:r>
              <a:rPr dirty="0" lang="de-DE"/>
              <a:t>Besonderheiten: Ruhe, Erholung, </a:t>
            </a:r>
            <a:br>
              <a:rPr dirty="0" lang="de-DE"/>
            </a:br>
            <a:r>
              <a:rPr dirty="0" lang="de-DE"/>
              <a:t>Entspannung, endlose Wanderwege, </a:t>
            </a:r>
            <a:br>
              <a:rPr dirty="0" lang="de-DE"/>
            </a:br>
            <a:r>
              <a:rPr dirty="0" lang="de-DE"/>
              <a:t>Natürlichkeit in allen Jahreszeiten</a:t>
            </a:r>
          </a:p>
          <a:p>
            <a:pPr indent="-285750" marL="285750">
              <a:buFont charset="0" panose="020B0604020202020204" pitchFamily="34" typeface="Arial"/>
              <a:buChar char="•"/>
            </a:pPr>
            <a:r>
              <a:rPr dirty="0" err="1" lang="en-US" sz="1800"/>
              <a:t>Webinaranmeldung</a:t>
            </a:r>
            <a:r>
              <a:rPr dirty="0" lang="en-US" sz="1800"/>
              <a:t> </a:t>
            </a:r>
            <a:r>
              <a:rPr dirty="0" err="1" lang="en-US" sz="1800"/>
              <a:t>unter</a:t>
            </a:r>
            <a:r>
              <a:rPr dirty="0" lang="en-US" sz="1800"/>
              <a:t> </a:t>
            </a:r>
            <a:r>
              <a:rPr dirty="0" err="1" lang="en-US" sz="1800"/>
              <a:t>www.rolling-resort.de</a:t>
            </a:r>
            <a:endParaRPr dirty="0" lang="en-US" sz="1800"/>
          </a:p>
          <a:p>
            <a:pPr indent="-285750" marL="285750">
              <a:buFont charset="0" panose="020B0604020202020204" pitchFamily="34" typeface="Arial"/>
              <a:buChar char="•"/>
            </a:pPr>
            <a:endParaRPr dirty="0" lang="de-DE"/>
          </a:p>
        </p:txBody>
      </p:sp>
    </p:spTree>
    <p:extLst>
      <p:ext uri="{BB962C8B-B14F-4D97-AF65-F5344CB8AC3E}">
        <p14:creationId xmlns:p14="http://schemas.microsoft.com/office/powerpoint/2010/main" val="5762546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88B4010D-9617-DEF7-FA41-673E54555D48}"/>
              </a:ext>
            </a:extLst>
          </p:cNvPr>
          <p:cNvSpPr txBox="1"/>
          <p:nvPr/>
        </p:nvSpPr>
        <p:spPr>
          <a:xfrm>
            <a:off x="453239" y="805426"/>
            <a:ext cx="4431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err="1"/>
              <a:t>Azogires</a:t>
            </a:r>
            <a:r>
              <a:rPr lang="de-DE" sz="4000" dirty="0"/>
              <a:t>, Kreta</a:t>
            </a:r>
          </a:p>
        </p:txBody>
      </p:sp>
      <p:pic>
        <p:nvPicPr>
          <p:cNvPr id="4" name="Grafik 3" descr="Ein Bild, das Karte, Luftfotografie, Vogelperspektive, Luftbild enthält.&#10;&#10;Automatisch generierte Beschreibung">
            <a:extLst>
              <a:ext uri="{FF2B5EF4-FFF2-40B4-BE49-F238E27FC236}">
                <a16:creationId xmlns:a16="http://schemas.microsoft.com/office/drawing/2014/main" id="{780B07B1-BAA0-673F-D11B-857F85FEE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587" y="0"/>
            <a:ext cx="7798413" cy="5198942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BFBABE6-211C-5546-B872-7EAD24C4BE47}"/>
              </a:ext>
            </a:extLst>
          </p:cNvPr>
          <p:cNvSpPr txBox="1">
            <a:spLocks/>
          </p:cNvSpPr>
          <p:nvPr/>
        </p:nvSpPr>
        <p:spPr>
          <a:xfrm>
            <a:off x="453239" y="1659058"/>
            <a:ext cx="3833754" cy="47795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18 </a:t>
            </a:r>
            <a:r>
              <a:rPr lang="en-US" dirty="0" err="1"/>
              <a:t>Parzellen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je </a:t>
            </a:r>
            <a:br>
              <a:rPr lang="en-US" dirty="0"/>
            </a:br>
            <a:r>
              <a:rPr lang="en-US" dirty="0"/>
              <a:t>130-160 m</a:t>
            </a:r>
            <a:r>
              <a:rPr lang="en-US" baseline="30000" dirty="0"/>
              <a:t>2</a:t>
            </a:r>
          </a:p>
          <a:p>
            <a:r>
              <a:rPr lang="en-US" dirty="0"/>
              <a:t>Für Kauf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Pacht</a:t>
            </a:r>
            <a:endParaRPr lang="en-US" dirty="0"/>
          </a:p>
          <a:p>
            <a:r>
              <a:rPr lang="en-US" dirty="0" err="1"/>
              <a:t>ausschließlich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Investoren</a:t>
            </a:r>
            <a:r>
              <a:rPr lang="en-US" dirty="0"/>
              <a:t> </a:t>
            </a:r>
            <a:r>
              <a:rPr lang="en-US" dirty="0" err="1"/>
              <a:t>mit</a:t>
            </a:r>
            <a:br>
              <a:rPr lang="en-US" dirty="0"/>
            </a:br>
            <a:r>
              <a:rPr lang="en-US" dirty="0"/>
              <a:t>IAB-Tiny House</a:t>
            </a:r>
          </a:p>
        </p:txBody>
      </p:sp>
    </p:spTree>
    <p:extLst>
      <p:ext uri="{BB962C8B-B14F-4D97-AF65-F5344CB8AC3E}">
        <p14:creationId xmlns:p14="http://schemas.microsoft.com/office/powerpoint/2010/main" val="5382980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Ein Bild, das Text, Kleidung, Menschliches Gesicht, Himmel enthält.&#10;&#10;Automatisch generierte Beschreibung">
            <a:extLst>
              <a:ext uri="{FF2B5EF4-FFF2-40B4-BE49-F238E27FC236}">
                <a16:creationId xmlns:a16="http://schemas.microsoft.com/office/drawing/2014/main" id="{B9F2411E-1C15-8561-BE42-EE023DF034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15" y="8945"/>
            <a:ext cx="6858000" cy="685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528A5A7-D9C1-23B4-87E5-A27DE63D28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8485"/>
            <a:ext cx="5321030" cy="532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277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8B72B13-069B-4F8A-9437-FA58C3F1D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287" y="537138"/>
            <a:ext cx="4014962" cy="831331"/>
          </a:xfr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Wie geht‘s weiter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281D70C-EE29-493E-838C-890184A02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15" y="1547951"/>
            <a:ext cx="4829908" cy="4848757"/>
          </a:xfrm>
        </p:spPr>
        <p:txBody>
          <a:bodyPr vert="horz" lIns="0" tIns="45720" rIns="0" bIns="45720" rtlCol="0">
            <a:noAutofit/>
          </a:bodyPr>
          <a:lstStyle/>
          <a:p>
            <a:pPr rtl="0"/>
            <a:r>
              <a:rPr lang="de-DE" dirty="0">
                <a:latin typeface="+mj-lt"/>
              </a:rPr>
              <a:t>Persönlichen Video-Call für Detailabsprachen vereinbaren</a:t>
            </a:r>
          </a:p>
          <a:p>
            <a:pPr rtl="0"/>
            <a:r>
              <a:rPr lang="de-DE" dirty="0">
                <a:latin typeface="+mj-lt"/>
              </a:rPr>
              <a:t>Wachstumschancengesetz nutzen?</a:t>
            </a:r>
          </a:p>
          <a:p>
            <a:pPr lvl="1"/>
            <a:r>
              <a:rPr lang="de-DE" dirty="0">
                <a:latin typeface="+mj-lt"/>
              </a:rPr>
              <a:t>dann bitte sehr zeitnah die Tiny </a:t>
            </a:r>
            <a:r>
              <a:rPr lang="de-DE" dirty="0" err="1">
                <a:latin typeface="+mj-lt"/>
              </a:rPr>
              <a:t>Houses</a:t>
            </a:r>
            <a:r>
              <a:rPr lang="de-DE" dirty="0">
                <a:latin typeface="+mj-lt"/>
              </a:rPr>
              <a:t> bestellen. Auslieferung aktuell November 2024</a:t>
            </a:r>
          </a:p>
          <a:p>
            <a:pPr rtl="0"/>
            <a:r>
              <a:rPr lang="de-DE" dirty="0">
                <a:latin typeface="+mj-lt"/>
              </a:rPr>
              <a:t>Ausstattung und Standorte können nachträglich festgelegt werden</a:t>
            </a:r>
          </a:p>
          <a:p>
            <a:pPr rtl="0"/>
            <a:r>
              <a:rPr lang="de-DE" dirty="0">
                <a:latin typeface="+mj-lt"/>
              </a:rPr>
              <a:t>Verträge: </a:t>
            </a:r>
          </a:p>
          <a:p>
            <a:pPr lvl="1"/>
            <a:r>
              <a:rPr lang="de-DE" dirty="0">
                <a:latin typeface="+mj-lt"/>
              </a:rPr>
              <a:t>2 zu Kreta: RTH und Agentur</a:t>
            </a:r>
          </a:p>
          <a:p>
            <a:pPr lvl="1"/>
            <a:r>
              <a:rPr lang="de-DE" dirty="0">
                <a:latin typeface="+mj-lt"/>
              </a:rPr>
              <a:t>3 zu Rügen: RTH, Agentur u. Verpächter</a:t>
            </a:r>
          </a:p>
          <a:p>
            <a:r>
              <a:rPr lang="de-DE" dirty="0">
                <a:latin typeface="+mj-lt"/>
              </a:rPr>
              <a:t>Vorortbesuche:</a:t>
            </a:r>
            <a:br>
              <a:rPr lang="de-DE" dirty="0">
                <a:latin typeface="+mj-lt"/>
              </a:rPr>
            </a:br>
            <a:r>
              <a:rPr lang="de-DE" dirty="0">
                <a:latin typeface="+mj-lt"/>
              </a:rPr>
              <a:t>siehe </a:t>
            </a:r>
            <a:r>
              <a:rPr lang="de-DE" dirty="0" err="1">
                <a:latin typeface="+mj-lt"/>
              </a:rPr>
              <a:t>www.tiny</a:t>
            </a:r>
            <a:r>
              <a:rPr lang="de-DE" dirty="0">
                <a:latin typeface="+mj-lt"/>
              </a:rPr>
              <a:t>-house-</a:t>
            </a:r>
            <a:r>
              <a:rPr lang="de-DE" dirty="0" err="1">
                <a:latin typeface="+mj-lt"/>
              </a:rPr>
              <a:t>kreta.de</a:t>
            </a:r>
            <a:endParaRPr lang="de-DE" dirty="0">
              <a:latin typeface="+mj-lt"/>
            </a:endParaRPr>
          </a:p>
          <a:p>
            <a:endParaRPr lang="de-DE" dirty="0">
              <a:latin typeface="+mj-lt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0047AFF-0BAA-6E43-194D-D65746B33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428999"/>
            <a:ext cx="5279877" cy="351991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F95C2BA-E169-80BD-4967-C027717685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57" y="0"/>
            <a:ext cx="5143500" cy="3429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89D9086-C043-2861-3363-7C2F218426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613" y="1749475"/>
            <a:ext cx="7048501" cy="5284553"/>
          </a:xfrm>
          <a:prstGeom prst="rect">
            <a:avLst/>
          </a:prstGeom>
        </p:spPr>
      </p:pic>
      <p:sp>
        <p:nvSpPr>
          <p:cNvPr id="11" name="Titel 4">
            <a:extLst>
              <a:ext uri="{FF2B5EF4-FFF2-40B4-BE49-F238E27FC236}">
                <a16:creationId xmlns:a16="http://schemas.microsoft.com/office/drawing/2014/main" id="{A3261FD4-7EB2-957B-270E-18C96B70CF7F}"/>
              </a:ext>
            </a:extLst>
          </p:cNvPr>
          <p:cNvSpPr txBox="1">
            <a:spLocks/>
          </p:cNvSpPr>
          <p:nvPr/>
        </p:nvSpPr>
        <p:spPr>
          <a:xfrm>
            <a:off x="5279876" y="305141"/>
            <a:ext cx="6846277" cy="13388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Paleochora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Kreta, 08.-11.Juni 2024</a:t>
            </a:r>
          </a:p>
          <a:p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Tiny House-Resort Griechenland</a:t>
            </a:r>
            <a:b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100 % Made in Germany</a:t>
            </a:r>
            <a:b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ca. 20 Parzellen verfügbar</a:t>
            </a:r>
          </a:p>
        </p:txBody>
      </p:sp>
    </p:spTree>
    <p:extLst>
      <p:ext uri="{BB962C8B-B14F-4D97-AF65-F5344CB8AC3E}">
        <p14:creationId xmlns:p14="http://schemas.microsoft.com/office/powerpoint/2010/main" val="1048482203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Schrift, Logo, Design enthält.&#10;&#10;Automatisch generierte Beschreibung" id="6" name="Grafik 5">
            <a:extLst>
              <a:ext uri="{FF2B5EF4-FFF2-40B4-BE49-F238E27FC236}">
                <a16:creationId xmlns:a16="http://schemas.microsoft.com/office/drawing/2014/main" id="{BC30BC6F-0E54-945A-752B-07E9316FB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347" y="69132"/>
            <a:ext cx="3736907" cy="1537031"/>
          </a:xfrm>
          <a:prstGeom prst="rect">
            <a:avLst/>
          </a:prstGeom>
        </p:spPr>
      </p:pic>
      <p:pic>
        <p:nvPicPr>
          <p:cNvPr descr="Ein Bild, das Wolke, Himmel, Wasser, draußen enthält.&#10;&#10;Automatisch generierte Beschreibung" id="9" name="Bildplatzhalter 8">
            <a:extLst>
              <a:ext uri="{FF2B5EF4-FFF2-40B4-BE49-F238E27FC236}">
                <a16:creationId xmlns:a16="http://schemas.microsoft.com/office/drawing/2014/main" id="{C446E661-BFD6-EB4D-5208-4636EC74CEE1}"/>
              </a:ext>
            </a:extLst>
          </p:cNvPr>
          <p:cNvPicPr>
            <a:picLocks noChangeAspect="1" noGrp="1"/>
          </p:cNvPicPr>
          <p:nvPr>
            <p:ph idx="13" sz="quarter" type="pic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" r="48" t="78"/>
          <a:stretch/>
        </p:blipFill>
        <p:spPr>
          <a:xfrm>
            <a:off x="0" y="0"/>
            <a:ext cx="6311900" cy="6858000"/>
          </a:xfrm>
        </p:spPr>
      </p:pic>
      <p:sp>
        <p:nvSpPr>
          <p:cNvPr id="16" name="Titel 5">
            <a:extLst>
              <a:ext uri="{FF2B5EF4-FFF2-40B4-BE49-F238E27FC236}">
                <a16:creationId xmlns:a16="http://schemas.microsoft.com/office/drawing/2014/main" id="{C5AD9DB5-4C4D-9166-7EC7-F341ECCAFFE6}"/>
              </a:ext>
            </a:extLst>
          </p:cNvPr>
          <p:cNvSpPr txBox="1">
            <a:spLocks/>
          </p:cNvSpPr>
          <p:nvPr/>
        </p:nvSpPr>
        <p:spPr>
          <a:xfrm>
            <a:off x="6948617" y="2580697"/>
            <a:ext cx="5056637" cy="2308803"/>
          </a:xfrm>
          <a:prstGeom prst="rect">
            <a:avLst/>
          </a:prstGeom>
        </p:spPr>
        <p:txBody>
          <a:bodyPr anchor="b" bIns="45720" lIns="91440" rIns="91440" rtlCol="0" tIns="45720" vert="horz">
            <a:normAutofit/>
          </a:bodyPr>
          <a:lstStyle>
            <a:lvl1pPr algn="ctr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1" dirty="0" lang="de-DE" sz="4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Es ist kein Problem,</a:t>
            </a:r>
          </a:p>
          <a:p>
            <a:r>
              <a:rPr b="1" dirty="0" lang="de-DE" sz="4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über Wasser zu gehen, </a:t>
            </a:r>
          </a:p>
          <a:p>
            <a:r>
              <a:rPr b="1" dirty="0" lang="de-DE" sz="4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wenn man weiß, </a:t>
            </a:r>
          </a:p>
          <a:p>
            <a:r>
              <a:rPr b="1" dirty="0" lang="de-DE" sz="4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wo die Steine liegen.</a:t>
            </a:r>
          </a:p>
        </p:txBody>
      </p:sp>
    </p:spTree>
    <p:extLst>
      <p:ext uri="{BB962C8B-B14F-4D97-AF65-F5344CB8AC3E}">
        <p14:creationId xmlns:p14="http://schemas.microsoft.com/office/powerpoint/2010/main" val="445525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5">
            <a:extLst>
              <a:ext uri="{FF2B5EF4-FFF2-40B4-BE49-F238E27FC236}">
                <a16:creationId xmlns:a16="http://schemas.microsoft.com/office/drawing/2014/main" id="{97514F79-5921-134F-C504-542D0C9F6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8272" y="2195713"/>
            <a:ext cx="7297223" cy="3975965"/>
          </a:xfrm>
        </p:spPr>
        <p:txBody>
          <a:bodyPr vert="horz" lIns="0" tIns="45720" rIns="0" bIns="45720" rtlCol="0">
            <a:noAutofit/>
          </a:bodyPr>
          <a:lstStyle/>
          <a:p>
            <a:pPr marL="0" indent="0" rtl="0">
              <a:buNone/>
            </a:pPr>
            <a:r>
              <a:rPr lang="de-DE" sz="3200" b="1" dirty="0">
                <a:latin typeface="+mj-lt"/>
              </a:rPr>
              <a:t>Prüfungsaufwand:</a:t>
            </a:r>
          </a:p>
          <a:p>
            <a:pPr rtl="0"/>
            <a:r>
              <a:rPr lang="de-DE" sz="2400" dirty="0">
                <a:latin typeface="+mj-lt"/>
              </a:rPr>
              <a:t>Standortanalyse, Rentabilität</a:t>
            </a:r>
          </a:p>
          <a:p>
            <a:r>
              <a:rPr lang="de-DE" sz="2400" dirty="0">
                <a:latin typeface="+mj-lt"/>
              </a:rPr>
              <a:t>Baurecht, Gewerberecht, Steuerrecht</a:t>
            </a:r>
          </a:p>
          <a:p>
            <a:pPr rtl="0"/>
            <a:r>
              <a:rPr lang="de-DE" sz="2400" dirty="0">
                <a:latin typeface="+mj-lt"/>
              </a:rPr>
              <a:t>Tourismusagentur</a:t>
            </a:r>
          </a:p>
          <a:p>
            <a:pPr rtl="0"/>
            <a:r>
              <a:rPr lang="de-DE" sz="2400" dirty="0">
                <a:latin typeface="+mj-lt"/>
              </a:rPr>
              <a:t>Erschließung, Aufstellung, Pflege, Reparaturen</a:t>
            </a:r>
          </a:p>
          <a:p>
            <a:pPr rtl="0"/>
            <a:r>
              <a:rPr lang="de-DE" sz="2400" dirty="0">
                <a:latin typeface="+mj-lt"/>
              </a:rPr>
              <a:t>Gästeservice, Reinigung, Wäsche, Ersatzteile</a:t>
            </a:r>
          </a:p>
        </p:txBody>
      </p:sp>
      <p:pic>
        <p:nvPicPr>
          <p:cNvPr id="4" name="Grafik 3" descr="Ein Bild, das Schrift, weiß, Clipart, Grafiken enthält.&#10;&#10;Automatisch generierte Beschreibung">
            <a:extLst>
              <a:ext uri="{FF2B5EF4-FFF2-40B4-BE49-F238E27FC236}">
                <a16:creationId xmlns:a16="http://schemas.microsoft.com/office/drawing/2014/main" id="{D3BA8D2C-BC01-952F-0B72-D5BC12BBB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888" y="91508"/>
            <a:ext cx="4005319" cy="3015587"/>
          </a:xfrm>
          <a:prstGeom prst="rect">
            <a:avLst/>
          </a:prstGeom>
        </p:spPr>
      </p:pic>
      <p:pic>
        <p:nvPicPr>
          <p:cNvPr id="5" name="Grafik 4" descr="Ein Bild, das Schwarz, Screenshot, Dunkelheit, Schwarzweiß enthält.&#10;&#10;Automatisch generierte Beschreibung">
            <a:extLst>
              <a:ext uri="{FF2B5EF4-FFF2-40B4-BE49-F238E27FC236}">
                <a16:creationId xmlns:a16="http://schemas.microsoft.com/office/drawing/2014/main" id="{10A1BB59-D0BF-48E5-EE58-1BFD07426F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73" y="0"/>
            <a:ext cx="4139399" cy="455333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441C3D3-6D63-C02B-8E7A-4FA95831D7F9}"/>
              </a:ext>
            </a:extLst>
          </p:cNvPr>
          <p:cNvSpPr txBox="1"/>
          <p:nvPr/>
        </p:nvSpPr>
        <p:spPr>
          <a:xfrm>
            <a:off x="2258572" y="5186775"/>
            <a:ext cx="63102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Voraussetzung</a:t>
            </a:r>
            <a:r>
              <a:rPr lang="de-DE" sz="2800" dirty="0"/>
              <a:t>	bestehende Netzwerke</a:t>
            </a:r>
          </a:p>
          <a:p>
            <a:r>
              <a:rPr lang="de-DE" sz="2800" b="1" dirty="0"/>
              <a:t>Planungszeitraum</a:t>
            </a:r>
            <a:r>
              <a:rPr lang="de-DE" sz="2800" dirty="0"/>
              <a:t> 	ein bis zwei Jahre</a:t>
            </a:r>
            <a:br>
              <a:rPr lang="de-DE" sz="2800" dirty="0"/>
            </a:br>
            <a:r>
              <a:rPr lang="de-DE" sz="2800" b="1" dirty="0"/>
              <a:t>Planungskosten</a:t>
            </a:r>
            <a:r>
              <a:rPr lang="de-DE" sz="2800" dirty="0"/>
              <a:t> 	ab 100.000 Euro</a:t>
            </a:r>
          </a:p>
        </p:txBody>
      </p:sp>
    </p:spTree>
    <p:extLst>
      <p:ext uri="{BB962C8B-B14F-4D97-AF65-F5344CB8AC3E}">
        <p14:creationId xmlns:p14="http://schemas.microsoft.com/office/powerpoint/2010/main" val="41479631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F441C3D3-6D63-C02B-8E7A-4FA95831D7F9}"/>
              </a:ext>
            </a:extLst>
          </p:cNvPr>
          <p:cNvSpPr txBox="1"/>
          <p:nvPr/>
        </p:nvSpPr>
        <p:spPr>
          <a:xfrm>
            <a:off x="772171" y="2522360"/>
            <a:ext cx="1115160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		</a:t>
            </a:r>
            <a:r>
              <a:rPr lang="de-DE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Rolling Tiny House			Photo</a:t>
            </a:r>
            <a:r>
              <a:rPr lang="de-DE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voltaik-Anlage</a:t>
            </a:r>
            <a:endParaRPr lang="de-DE" sz="18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de-DE" sz="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de-DE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AfA-Zeitraum:	 		3-8 Jahre				20 Jahre</a:t>
            </a:r>
          </a:p>
          <a:p>
            <a:r>
              <a:rPr lang="de-DE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IAB-fähig				nach Auslieferung			nach Netzanschluss</a:t>
            </a:r>
          </a:p>
          <a:p>
            <a:r>
              <a:rPr lang="de-DE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Wertstabilität			ja, siehe „Hybrid“			nein</a:t>
            </a:r>
          </a:p>
          <a:p>
            <a:r>
              <a:rPr lang="de-DE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Investment			</a:t>
            </a:r>
            <a:r>
              <a:rPr lang="de-DE" kern="100" dirty="0">
                <a:ea typeface="Aptos" panose="020B0004020202020204" pitchFamily="34" charset="0"/>
                <a:cs typeface="Times New Roman" panose="02020603050405020304" pitchFamily="18" charset="0"/>
              </a:rPr>
              <a:t>direktes Investment in eigenes	i.d.R. Beteiligungskonzept</a:t>
            </a:r>
            <a:br>
              <a:rPr lang="de-DE" kern="100" dirty="0"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kern="100" dirty="0">
                <a:ea typeface="Aptos" panose="020B0004020202020204" pitchFamily="34" charset="0"/>
                <a:cs typeface="Times New Roman" panose="02020603050405020304" pitchFamily="18" charset="0"/>
              </a:rPr>
              <a:t>				Tiny mit Parzelle, 2-3 Verträge </a:t>
            </a:r>
            <a:endParaRPr lang="de-DE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de-DE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Risiko				schwacher Standort		</a:t>
            </a:r>
            <a:r>
              <a:rPr lang="de-DE" kern="100" dirty="0">
                <a:ea typeface="Aptos" panose="020B0004020202020204" pitchFamily="34" charset="0"/>
                <a:cs typeface="Times New Roman" panose="02020603050405020304" pitchFamily="18" charset="0"/>
              </a:rPr>
              <a:t>“Definition“</a:t>
            </a:r>
            <a:br>
              <a:rPr lang="de-DE" kern="100" dirty="0"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kern="100" dirty="0">
                <a:ea typeface="Aptos" panose="020B0004020202020204" pitchFamily="34" charset="0"/>
                <a:cs typeface="Times New Roman" panose="02020603050405020304" pitchFamily="18" charset="0"/>
              </a:rPr>
              <a:t>								Trafos geliefert?</a:t>
            </a:r>
            <a:endParaRPr lang="de-DE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de-DE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Lösung				Verlegung auf anderen Standort	keine</a:t>
            </a:r>
          </a:p>
          <a:p>
            <a:r>
              <a:rPr lang="de-DE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Einfluss auf Rendite			ja				nein</a:t>
            </a:r>
          </a:p>
          <a:p>
            <a:r>
              <a:rPr lang="de-DE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Eigene Nutzung			ja				nein</a:t>
            </a:r>
            <a:br>
              <a:rPr lang="de-DE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de-DE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Nachnutzung nach Abschreibung	Familie, VV, Stiftung und, und, und	</a:t>
            </a:r>
            <a:r>
              <a:rPr lang="de-DE" kern="100" dirty="0">
                <a:ea typeface="Aptos" panose="020B0004020202020204" pitchFamily="34" charset="0"/>
                <a:cs typeface="Times New Roman" panose="02020603050405020304" pitchFamily="18" charset="0"/>
              </a:rPr>
              <a:t>???</a:t>
            </a:r>
            <a:endParaRPr lang="de-DE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de-DE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Tolles Thema privat bei Freunden	und wie :-) 			nö </a:t>
            </a:r>
          </a:p>
        </p:txBody>
      </p:sp>
      <p:pic>
        <p:nvPicPr>
          <p:cNvPr id="8" name="Grafik 7" descr="Ein Bild, das Solarenergie, Solarpanel, Solarzelle, solar enthält.&#10;&#10;Automatisch generierte Beschreibung">
            <a:extLst>
              <a:ext uri="{FF2B5EF4-FFF2-40B4-BE49-F238E27FC236}">
                <a16:creationId xmlns:a16="http://schemas.microsoft.com/office/drawing/2014/main" id="{1DACDBB1-B6D5-DC9A-BB7E-1AD4E5E69C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272" y="0"/>
            <a:ext cx="3128038" cy="1996285"/>
          </a:xfrm>
          <a:prstGeom prst="rect">
            <a:avLst/>
          </a:prstGeom>
        </p:spPr>
      </p:pic>
      <p:pic>
        <p:nvPicPr>
          <p:cNvPr id="9" name="Grafik 8" descr="Ein Bild, das draußen, Pflanze, Baum, Gras enthält.&#10;&#10;Automatisch generierte Beschreibung">
            <a:extLst>
              <a:ext uri="{FF2B5EF4-FFF2-40B4-BE49-F238E27FC236}">
                <a16:creationId xmlns:a16="http://schemas.microsoft.com/office/drawing/2014/main" id="{CE0410F1-32DE-1C20-EE65-F3D4769671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866" y="0"/>
            <a:ext cx="2991395" cy="199426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873F0BA-D869-B30D-2A0C-A064B9CDA0E1}"/>
              </a:ext>
            </a:extLst>
          </p:cNvPr>
          <p:cNvSpPr txBox="1"/>
          <p:nvPr/>
        </p:nvSpPr>
        <p:spPr>
          <a:xfrm>
            <a:off x="772171" y="299606"/>
            <a:ext cx="33101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Vergleich </a:t>
            </a:r>
          </a:p>
          <a:p>
            <a:r>
              <a:rPr lang="de-DE" sz="2800" b="1" dirty="0"/>
              <a:t>Rolling Tiny House</a:t>
            </a:r>
          </a:p>
          <a:p>
            <a:r>
              <a:rPr lang="de-DE" sz="2800" b="1" dirty="0"/>
              <a:t>vs.</a:t>
            </a:r>
          </a:p>
          <a:p>
            <a:r>
              <a:rPr lang="de-DE" sz="2800" b="1" dirty="0"/>
              <a:t>Photovoltaik-Anlage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9257CB0-0AB2-6C45-AD74-0933615C2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2843" y="4348843"/>
            <a:ext cx="2509157" cy="250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521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BBCD6D4-21CE-3C44-51F7-8803E0F4A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398" y="-274380"/>
            <a:ext cx="6019221" cy="189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8A464001-775F-B564-23B2-D05AC1114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67640" y="0"/>
            <a:ext cx="7762875" cy="6858000"/>
          </a:xfrm>
          <a:prstGeom prst="rect">
            <a:avLst/>
          </a:prstGeom>
        </p:spPr>
      </p:pic>
      <p:pic>
        <p:nvPicPr>
          <p:cNvPr id="4" name="Grafik 3" descr="Ein Bild, das Text, Screenshot, Zahl, Schrift enthält.&#10;&#10;Automatisch generierte Beschreibung">
            <a:extLst>
              <a:ext uri="{FF2B5EF4-FFF2-40B4-BE49-F238E27FC236}">
                <a16:creationId xmlns:a16="http://schemas.microsoft.com/office/drawing/2014/main" id="{1528FE15-B2CE-8958-C36C-57DCCCE1CF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314" y="1149582"/>
            <a:ext cx="5451387" cy="483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921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Text, Menschliches Gesicht, Mann, Screenshot enthält.&#10;&#10;Automatisch generierte Beschreibung">
            <a:extLst>
              <a:ext uri="{FF2B5EF4-FFF2-40B4-BE49-F238E27FC236}">
                <a16:creationId xmlns:a16="http://schemas.microsoft.com/office/drawing/2014/main" id="{8A216748-7ACC-75F6-51D2-BD5DD62E0A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598" y="1031727"/>
            <a:ext cx="5923402" cy="2095972"/>
          </a:xfrm>
          <a:prstGeom prst="rect">
            <a:avLst/>
          </a:prstGeom>
        </p:spPr>
      </p:pic>
      <p:sp>
        <p:nvSpPr>
          <p:cNvPr id="10" name="Titel 4">
            <a:extLst>
              <a:ext uri="{FF2B5EF4-FFF2-40B4-BE49-F238E27FC236}">
                <a16:creationId xmlns:a16="http://schemas.microsoft.com/office/drawing/2014/main" id="{9BAC4B72-F6DF-451C-5622-FB111A219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470" y="332469"/>
            <a:ext cx="4014962" cy="687050"/>
          </a:xfr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Finanzierung</a:t>
            </a: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D9590220-5DD9-EEBD-CF89-161E25B52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66" y="1399909"/>
            <a:ext cx="4530258" cy="4407961"/>
          </a:xfrm>
        </p:spPr>
        <p:txBody>
          <a:bodyPr vert="horz" lIns="0" tIns="45720" rIns="0" bIns="45720" rtlCol="0">
            <a:noAutofit/>
          </a:bodyPr>
          <a:lstStyle/>
          <a:p>
            <a:pPr rtl="0"/>
            <a:r>
              <a:rPr lang="de-DE" b="1" dirty="0"/>
              <a:t>Ethikbank eG</a:t>
            </a:r>
            <a:br>
              <a:rPr lang="de-DE" dirty="0"/>
            </a:br>
            <a:r>
              <a:rPr lang="de-DE" dirty="0"/>
              <a:t>Direktbank der </a:t>
            </a:r>
            <a:br>
              <a:rPr lang="de-DE" dirty="0"/>
            </a:br>
            <a:r>
              <a:rPr lang="de-DE" dirty="0"/>
              <a:t>Volksbank Eisenberg</a:t>
            </a:r>
            <a:br>
              <a:rPr lang="de-DE" dirty="0"/>
            </a:br>
            <a:r>
              <a:rPr lang="de-DE" dirty="0"/>
              <a:t>Finanzierung bis 80 %</a:t>
            </a:r>
            <a:br>
              <a:rPr lang="de-DE" dirty="0"/>
            </a:br>
            <a:r>
              <a:rPr lang="de-DE" dirty="0">
                <a:hlinkClick r:id="rId3"/>
              </a:rPr>
              <a:t>www.ethikbank.de</a:t>
            </a:r>
            <a:endParaRPr lang="de-DE" dirty="0"/>
          </a:p>
          <a:p>
            <a:pPr rtl="0"/>
            <a:r>
              <a:rPr lang="de-DE" b="1" dirty="0"/>
              <a:t>PSD-Bank Hannover eG</a:t>
            </a:r>
            <a:br>
              <a:rPr lang="de-DE" dirty="0"/>
            </a:br>
            <a:r>
              <a:rPr lang="de-DE" dirty="0"/>
              <a:t>Finanzierung bis 80 %</a:t>
            </a:r>
            <a:br>
              <a:rPr lang="de-DE" dirty="0"/>
            </a:br>
            <a:r>
              <a:rPr lang="de-DE" dirty="0"/>
              <a:t>leider keine Selbständigen</a:t>
            </a:r>
            <a:br>
              <a:rPr lang="de-DE" dirty="0"/>
            </a:br>
            <a:r>
              <a:rPr lang="de-DE" dirty="0">
                <a:hlinkClick r:id="rId4"/>
              </a:rPr>
              <a:t>www.psd-hannover.de</a:t>
            </a:r>
            <a:endParaRPr lang="de-DE" dirty="0"/>
          </a:p>
          <a:p>
            <a:pPr rtl="0"/>
            <a:r>
              <a:rPr lang="de-DE" dirty="0"/>
              <a:t>oder jede Hausbank, </a:t>
            </a:r>
            <a:br>
              <a:rPr lang="de-DE" dirty="0"/>
            </a:br>
            <a:r>
              <a:rPr lang="de-DE" dirty="0"/>
              <a:t>die „Tiny House“ richtig buchstabieren kann </a:t>
            </a:r>
            <a:r>
              <a:rPr lang="de-DE" dirty="0">
                <a:sym typeface="Wingdings" pitchFamily="2" charset="2"/>
              </a:rPr>
              <a:t></a:t>
            </a:r>
            <a:endParaRPr lang="de-DE" dirty="0"/>
          </a:p>
        </p:txBody>
      </p:sp>
      <p:pic>
        <p:nvPicPr>
          <p:cNvPr id="13" name="Grafik 12" descr="Ein Bild, das Schrift, Text, Logo, Grafiken enthält.&#10;&#10;Automatisch generierte Beschreibung">
            <a:extLst>
              <a:ext uri="{FF2B5EF4-FFF2-40B4-BE49-F238E27FC236}">
                <a16:creationId xmlns:a16="http://schemas.microsoft.com/office/drawing/2014/main" id="{6480929C-0088-ACA2-606A-791E4308A3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598" y="3230829"/>
            <a:ext cx="1947313" cy="998946"/>
          </a:xfrm>
          <a:prstGeom prst="rect">
            <a:avLst/>
          </a:prstGeom>
        </p:spPr>
      </p:pic>
      <p:pic>
        <p:nvPicPr>
          <p:cNvPr id="15" name="Grafik 14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6F79A2A5-F7BB-FCB2-C74E-8DCB53E2BB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171" y="291819"/>
            <a:ext cx="1881583" cy="687051"/>
          </a:xfrm>
          <a:prstGeom prst="rect">
            <a:avLst/>
          </a:prstGeom>
        </p:spPr>
      </p:pic>
      <p:pic>
        <p:nvPicPr>
          <p:cNvPr id="17" name="Grafik 16" descr="Ein Bild, das Screenshot, Baum, Eigentum, Fenster enthält.&#10;&#10;Automatisch generierte Beschreibung">
            <a:extLst>
              <a:ext uri="{FF2B5EF4-FFF2-40B4-BE49-F238E27FC236}">
                <a16:creationId xmlns:a16="http://schemas.microsoft.com/office/drawing/2014/main" id="{F78ECB69-3D83-446C-A5F2-DD9D86EB87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171" y="4229775"/>
            <a:ext cx="5747288" cy="218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79087"/>
      </p:ext>
    </p:extLst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0" name="Titel 4">
            <a:extLst>
              <a:ext uri="{FF2B5EF4-FFF2-40B4-BE49-F238E27FC236}">
                <a16:creationId xmlns:a16="http://schemas.microsoft.com/office/drawing/2014/main" id="{9BAC4B72-F6DF-451C-5622-FB111A219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36" y="268221"/>
            <a:ext cx="5079224" cy="2131884"/>
          </a:xfrm>
        </p:spPr>
        <p:txBody>
          <a:bodyPr bIns="45720" lIns="91440" rIns="91440" rtlCol="0" tIns="45720" vert="horz">
            <a:normAutofit/>
          </a:bodyPr>
          <a:lstStyle/>
          <a:p>
            <a:pPr algn="ctr" rtl="0"/>
            <a:r>
              <a:rPr b="1" dirty="0" lang="de-DE"/>
              <a:t>Reine Geschmackssache?</a:t>
            </a: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D9590220-5DD9-EEBD-CF89-161E25B52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396" y="2303201"/>
            <a:ext cx="4197706" cy="3694373"/>
          </a:xfrm>
        </p:spPr>
        <p:txBody>
          <a:bodyPr bIns="45720" lIns="0" rIns="0" rtlCol="0" tIns="45720" vert="horz">
            <a:noAutofit/>
          </a:bodyPr>
          <a:lstStyle/>
          <a:p>
            <a:pPr indent="0" marL="0" rtl="0">
              <a:buNone/>
            </a:pPr>
            <a:r>
              <a:rPr b="1" dirty="0" lang="de-DE" sz="2400"/>
              <a:t>Bitte wählen Sie aus </a:t>
            </a:r>
            <a:br>
              <a:rPr b="1" dirty="0" lang="de-DE" sz="2400"/>
            </a:br>
            <a:r>
              <a:rPr b="1" dirty="0" lang="de-DE" sz="2400"/>
              <a:t>sechs verschiedenen Fassaden:</a:t>
            </a:r>
          </a:p>
          <a:p>
            <a:r>
              <a:rPr b="1" dirty="0" lang="de-DE" sz="2400"/>
              <a:t>Kiefer geölt </a:t>
            </a:r>
          </a:p>
          <a:p>
            <a:r>
              <a:rPr b="1" dirty="0" lang="de-DE" sz="2400"/>
              <a:t>Kiefer in 10 RAL-Farben lackiert</a:t>
            </a:r>
          </a:p>
          <a:p>
            <a:r>
              <a:rPr b="1" dirty="0" lang="de-DE" sz="2400"/>
              <a:t>Kiefer Thermoholz</a:t>
            </a:r>
          </a:p>
          <a:p>
            <a:r>
              <a:rPr b="1" dirty="0" err="1" lang="de-DE" sz="2400"/>
              <a:t>Paulownia</a:t>
            </a:r>
            <a:r>
              <a:rPr b="1" dirty="0" lang="de-DE" sz="2400"/>
              <a:t> Thermoholz</a:t>
            </a:r>
          </a:p>
          <a:p>
            <a:r>
              <a:rPr b="1" dirty="0" lang="de-DE" sz="2400"/>
              <a:t>Fichte „Silicat imprägniert“</a:t>
            </a:r>
          </a:p>
          <a:p>
            <a:r>
              <a:rPr b="1" dirty="0" lang="de-DE" sz="2400"/>
              <a:t>Bauernhaus-Fachwerk</a:t>
            </a:r>
          </a:p>
          <a:p>
            <a:r>
              <a:rPr dirty="0" lang="de-DE" sz="1800"/>
              <a:t>&gt;&gt;&gt; Kuh-Fototapete nur war Spaß </a:t>
            </a:r>
            <a:r>
              <a:rPr dirty="0" lang="de-DE" sz="1800">
                <a:sym charset="2" pitchFamily="2" typeface="Wingdings"/>
              </a:rPr>
              <a:t> &lt;&lt;&lt;</a:t>
            </a:r>
            <a:endParaRPr dirty="0" lang="de-DE" sz="1800"/>
          </a:p>
        </p:txBody>
      </p:sp>
      <p:pic>
        <p:nvPicPr>
          <p:cNvPr descr="Ein Bild, das draußen, Himmel, Gras, Wolke enthält.&#10;&#10;Automatisch generierte Beschreibung" id="7" name="Grafik 6">
            <a:extLst>
              <a:ext uri="{FF2B5EF4-FFF2-40B4-BE49-F238E27FC236}">
                <a16:creationId xmlns:a16="http://schemas.microsoft.com/office/drawing/2014/main" id="{E9FB09E7-3F93-37F4-EAF6-F95D4A1060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" r="-1" t="14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b="b" l="l" r="r" t="t"/>
            <a:pathLst>
              <a:path h="3694372" w="7287684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descr="Ein Bild, das Fenster, Rad, Eigentum, Gebäude enthält.&#10;&#10;Automatisch generierte Beschreibung" id="4" name="Grafik 3">
            <a:extLst>
              <a:ext uri="{FF2B5EF4-FFF2-40B4-BE49-F238E27FC236}">
                <a16:creationId xmlns:a16="http://schemas.microsoft.com/office/drawing/2014/main" id="{8306480E-012D-A4AD-B8A6-E8AD89B9C9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" t="67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b="b" l="l" r="r" t="t"/>
            <a:pathLst>
              <a:path h="3055043" w="7472381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730702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>
            <a:extLst>
              <a:ext uri="{FF2B5EF4-FFF2-40B4-BE49-F238E27FC236}">
                <a16:creationId xmlns:a16="http://schemas.microsoft.com/office/drawing/2014/main" id="{9BAC4B72-F6DF-451C-5622-FB111A219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78" y="834279"/>
            <a:ext cx="5255962" cy="687050"/>
          </a:xfr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Produktionszeitraum</a:t>
            </a:r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D9590220-5DD9-EEBD-CF89-161E25B52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78" y="2079384"/>
            <a:ext cx="6026890" cy="2488178"/>
          </a:xfrm>
        </p:spPr>
        <p:txBody>
          <a:bodyPr vert="horz" lIns="0" tIns="45720" rIns="0" bIns="45720" rtlCol="0">
            <a:noAutofit/>
          </a:bodyPr>
          <a:lstStyle/>
          <a:p>
            <a:pPr rtl="0"/>
            <a:r>
              <a:rPr lang="de-DE" b="1" dirty="0"/>
              <a:t>Trailer			6-8 Wochen</a:t>
            </a:r>
          </a:p>
          <a:p>
            <a:pPr rtl="0"/>
            <a:r>
              <a:rPr lang="de-DE" b="1" dirty="0"/>
              <a:t>Rahmenkonstruktion	4-6 Wochen</a:t>
            </a:r>
          </a:p>
          <a:p>
            <a:pPr rtl="0"/>
            <a:r>
              <a:rPr lang="de-DE" b="1" dirty="0"/>
              <a:t>Endmontage		10  Wochen</a:t>
            </a:r>
          </a:p>
          <a:p>
            <a:pPr rtl="0"/>
            <a:endParaRPr lang="de-DE" dirty="0"/>
          </a:p>
          <a:p>
            <a:pPr marL="0" indent="0" rtl="0">
              <a:buNone/>
            </a:pPr>
            <a:r>
              <a:rPr lang="de-DE" b="1" dirty="0"/>
              <a:t>Produktion gesamt	5-6 Monate</a:t>
            </a:r>
          </a:p>
          <a:p>
            <a:pPr marL="0" indent="0" rtl="0">
              <a:buNone/>
            </a:pPr>
            <a:endParaRPr lang="de-DE" b="1" dirty="0"/>
          </a:p>
          <a:p>
            <a:pPr marL="0" indent="0" rtl="0">
              <a:buNone/>
            </a:pPr>
            <a:r>
              <a:rPr lang="de-DE" b="1" dirty="0"/>
              <a:t>Bestellung 			2024</a:t>
            </a:r>
          </a:p>
          <a:p>
            <a:pPr marL="0" indent="0" rtl="0">
              <a:buNone/>
            </a:pPr>
            <a:r>
              <a:rPr lang="de-DE" b="1" dirty="0"/>
              <a:t>Auslieferung		2025</a:t>
            </a:r>
          </a:p>
        </p:txBody>
      </p:sp>
      <p:pic>
        <p:nvPicPr>
          <p:cNvPr id="3" name="Grafik 2" descr="Ein Bild, das Rad, Himmel, draußen, Landfahrzeug enthält.&#10;&#10;Automatisch generierte Beschreibung">
            <a:extLst>
              <a:ext uri="{FF2B5EF4-FFF2-40B4-BE49-F238E27FC236}">
                <a16:creationId xmlns:a16="http://schemas.microsoft.com/office/drawing/2014/main" id="{1C11390B-2F0C-D52C-0A6B-F14D9E285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946" y="900258"/>
            <a:ext cx="5361309" cy="3574206"/>
          </a:xfrm>
          <a:prstGeom prst="rect">
            <a:avLst/>
          </a:prstGeom>
        </p:spPr>
      </p:pic>
      <p:pic>
        <p:nvPicPr>
          <p:cNvPr id="5" name="Grafik 4" descr="Ein Bild, das Gebäude, Im Haus, Rad, Decke enthält.&#10;&#10;Automatisch generierte Beschreibung">
            <a:extLst>
              <a:ext uri="{FF2B5EF4-FFF2-40B4-BE49-F238E27FC236}">
                <a16:creationId xmlns:a16="http://schemas.microsoft.com/office/drawing/2014/main" id="{4A9EB360-9B27-358F-B3E5-AEE7CD72C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946" y="3451764"/>
            <a:ext cx="5317137" cy="3544758"/>
          </a:xfrm>
          <a:prstGeom prst="rect">
            <a:avLst/>
          </a:prstGeom>
        </p:spPr>
      </p:pic>
      <p:pic>
        <p:nvPicPr>
          <p:cNvPr id="1026" name="Picture 2" descr="TH720-2xUex">
            <a:extLst>
              <a:ext uri="{FF2B5EF4-FFF2-40B4-BE49-F238E27FC236}">
                <a16:creationId xmlns:a16="http://schemas.microsoft.com/office/drawing/2014/main" id="{927E82A5-54F8-25A8-3527-98E9BBD9F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946" y="-158496"/>
            <a:ext cx="5358054" cy="198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7120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8B72B13-069B-4F8A-9437-FA58C3F1D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287" y="537138"/>
            <a:ext cx="4014962" cy="831331"/>
          </a:xfr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Wie geht‘s weiter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281D70C-EE29-493E-838C-890184A02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34" y="1547951"/>
            <a:ext cx="5197366" cy="4848757"/>
          </a:xfrm>
        </p:spPr>
        <p:txBody>
          <a:bodyPr vert="horz" lIns="0" tIns="45720" rIns="0" bIns="45720" rtlCol="0">
            <a:noAutofit/>
          </a:bodyPr>
          <a:lstStyle/>
          <a:p>
            <a:pPr rtl="0"/>
            <a:r>
              <a:rPr lang="de-DE" dirty="0">
                <a:latin typeface="+mj-lt"/>
              </a:rPr>
              <a:t>Persönliches Gespräch bzw. Video-Call</a:t>
            </a:r>
            <a:br>
              <a:rPr lang="de-DE" dirty="0">
                <a:latin typeface="+mj-lt"/>
              </a:rPr>
            </a:br>
            <a:r>
              <a:rPr lang="de-DE" dirty="0">
                <a:latin typeface="+mj-lt"/>
              </a:rPr>
              <a:t>für Detailabsprachen vereinbaren</a:t>
            </a:r>
          </a:p>
          <a:p>
            <a:pPr rtl="0"/>
            <a:r>
              <a:rPr lang="de-DE" dirty="0">
                <a:latin typeface="+mj-lt"/>
              </a:rPr>
              <a:t>Wachstumschancengesetz nutzen?</a:t>
            </a:r>
          </a:p>
          <a:p>
            <a:pPr lvl="1"/>
            <a:r>
              <a:rPr lang="de-DE" dirty="0">
                <a:latin typeface="+mj-lt"/>
              </a:rPr>
              <a:t>Vergessen Sie es, keine Kapazitäten mehr </a:t>
            </a:r>
            <a:r>
              <a:rPr lang="de-DE" dirty="0">
                <a:latin typeface="+mj-lt"/>
                <a:sym typeface="Wingdings" pitchFamily="2" charset="2"/>
              </a:rPr>
              <a:t></a:t>
            </a:r>
            <a:endParaRPr lang="de-DE" dirty="0">
              <a:latin typeface="+mj-lt"/>
            </a:endParaRPr>
          </a:p>
          <a:p>
            <a:pPr rtl="0"/>
            <a:r>
              <a:rPr lang="de-DE" dirty="0">
                <a:latin typeface="+mj-lt"/>
              </a:rPr>
              <a:t>Ausstattung und Standorte können nachträglich festgelegt werden</a:t>
            </a:r>
          </a:p>
          <a:p>
            <a:pPr rtl="0"/>
            <a:r>
              <a:rPr lang="de-DE" dirty="0">
                <a:latin typeface="+mj-lt"/>
              </a:rPr>
              <a:t>Echtes gewerbliches Investment: </a:t>
            </a:r>
          </a:p>
          <a:p>
            <a:pPr lvl="1"/>
            <a:r>
              <a:rPr lang="de-DE" dirty="0">
                <a:latin typeface="+mj-lt"/>
              </a:rPr>
              <a:t>Kreta 2 Verträge: RTH, Agentur</a:t>
            </a:r>
          </a:p>
          <a:p>
            <a:pPr lvl="1"/>
            <a:r>
              <a:rPr lang="de-DE" dirty="0">
                <a:latin typeface="+mj-lt"/>
              </a:rPr>
              <a:t>Rügen 3 Verträge: RTH, Agentur, Verpächter</a:t>
            </a:r>
          </a:p>
          <a:p>
            <a:r>
              <a:rPr lang="de-DE" dirty="0">
                <a:latin typeface="+mj-lt"/>
              </a:rPr>
              <a:t>Vorortbesuche:</a:t>
            </a:r>
            <a:br>
              <a:rPr lang="de-DE" dirty="0">
                <a:latin typeface="+mj-lt"/>
              </a:rPr>
            </a:br>
            <a:r>
              <a:rPr lang="de-DE" dirty="0">
                <a:latin typeface="+mj-lt"/>
              </a:rPr>
              <a:t>siehe </a:t>
            </a:r>
            <a:r>
              <a:rPr lang="de-DE" dirty="0" err="1">
                <a:latin typeface="+mj-lt"/>
              </a:rPr>
              <a:t>www.tiny</a:t>
            </a:r>
            <a:r>
              <a:rPr lang="de-DE" dirty="0">
                <a:latin typeface="+mj-lt"/>
              </a:rPr>
              <a:t>-house-</a:t>
            </a:r>
            <a:r>
              <a:rPr lang="de-DE" dirty="0" err="1">
                <a:latin typeface="+mj-lt"/>
              </a:rPr>
              <a:t>kreta.de</a:t>
            </a:r>
            <a:endParaRPr lang="de-DE" dirty="0">
              <a:latin typeface="+mj-lt"/>
            </a:endParaRPr>
          </a:p>
        </p:txBody>
      </p:sp>
      <p:pic>
        <p:nvPicPr>
          <p:cNvPr id="2" name="Grafik 1" descr="Ein Bild, das Kleidung, draußen, Person, Himmel enthält.&#10;&#10;Automatisch generierte Beschreibung">
            <a:extLst>
              <a:ext uri="{FF2B5EF4-FFF2-40B4-BE49-F238E27FC236}">
                <a16:creationId xmlns:a16="http://schemas.microsoft.com/office/drawing/2014/main" id="{B1E8C31F-63DB-802F-C0A9-96E75B689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64534"/>
      </p:ext>
    </p:extLst>
  </p:cSld>
  <p:clrMapOvr>
    <a:masterClrMapping/>
  </p:clrMapOvr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6">
            <a:extLst>
              <a:ext uri="{FF2B5EF4-FFF2-40B4-BE49-F238E27FC236}">
                <a16:creationId xmlns:a16="http://schemas.microsoft.com/office/drawing/2014/main" id="{F829D4C0-3F77-C4A2-870C-4295F9FEA175}"/>
              </a:ext>
            </a:extLst>
          </p:cNvPr>
          <p:cNvSpPr txBox="1">
            <a:spLocks/>
          </p:cNvSpPr>
          <p:nvPr/>
        </p:nvSpPr>
        <p:spPr>
          <a:xfrm>
            <a:off x="890339" y="1645920"/>
            <a:ext cx="3734014" cy="3566160"/>
          </a:xfrm>
          <a:prstGeom prst="rect">
            <a:avLst/>
          </a:prstGeom>
        </p:spPr>
        <p:txBody>
          <a:bodyPr anchor="b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dirty="0" lang="en-US"/>
              <a:t>… und </a:t>
            </a:r>
            <a:r>
              <a:rPr dirty="0" err="1" lang="en-US"/>
              <a:t>selbst</a:t>
            </a:r>
            <a:r>
              <a:rPr dirty="0" lang="en-US"/>
              <a:t> die </a:t>
            </a:r>
            <a:r>
              <a:rPr dirty="0" err="1" lang="en-US"/>
              <a:t>Griechen</a:t>
            </a:r>
            <a:r>
              <a:rPr dirty="0" lang="en-US"/>
              <a:t> </a:t>
            </a:r>
            <a:r>
              <a:rPr dirty="0" err="1" lang="en-US"/>
              <a:t>sind</a:t>
            </a:r>
            <a:r>
              <a:rPr dirty="0" lang="en-US"/>
              <a:t> </a:t>
            </a:r>
            <a:r>
              <a:rPr dirty="0" err="1" lang="en-US"/>
              <a:t>bereits</a:t>
            </a:r>
            <a:r>
              <a:rPr dirty="0" lang="en-US"/>
              <a:t> Fans </a:t>
            </a:r>
            <a:r>
              <a:rPr dirty="0" err="1" lang="en-US"/>
              <a:t>unseres</a:t>
            </a:r>
            <a:r>
              <a:rPr dirty="0" lang="en-US"/>
              <a:t> </a:t>
            </a:r>
            <a:r>
              <a:rPr dirty="0" err="1" lang="en-US"/>
              <a:t>Kreta-Projekts</a:t>
            </a:r>
            <a:endParaRPr dirty="0" lang="en-US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27A9DBF-C126-41D0-077A-263B59AE192D}"/>
              </a:ext>
            </a:extLst>
          </p:cNvPr>
          <p:cNvSpPr txBox="1"/>
          <p:nvPr/>
        </p:nvSpPr>
        <p:spPr>
          <a:xfrm>
            <a:off x="890339" y="4636008"/>
            <a:ext cx="3734014" cy="1572768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dirty="0" lang="en-US" sz="2400"/>
          </a:p>
        </p:txBody>
      </p:sp>
      <p:pic>
        <p:nvPicPr>
          <p:cNvPr descr="Ein Bild, das draußen, Person, Fahrzeug, Straße enthält.&#10;&#10;Automatisch generierte Beschreibung" id="3" name="Grafik 2">
            <a:extLst>
              <a:ext uri="{FF2B5EF4-FFF2-40B4-BE49-F238E27FC236}">
                <a16:creationId xmlns:a16="http://schemas.microsoft.com/office/drawing/2014/main" id="{03112DA3-D1AA-DCBC-6CB1-21E04CF560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" r="-1" t="2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b="b" l="l" r="r" t="t"/>
            <a:pathLst>
              <a:path h="6858000" w="6878775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64415710"/>
      </p:ext>
    </p:extLst>
  </p:cSld>
  <p:clrMapOvr>
    <a:masterClrMapping/>
  </p:clrMapOvr>
</p:sld>
</file>

<file path=ppt/slides/slide4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6">
            <a:extLst>
              <a:ext uri="{FF2B5EF4-FFF2-40B4-BE49-F238E27FC236}">
                <a16:creationId xmlns:a16="http://schemas.microsoft.com/office/drawing/2014/main" id="{6FB10E40-3B98-5A3B-E5B4-638D813D8150}"/>
              </a:ext>
            </a:extLst>
          </p:cNvPr>
          <p:cNvSpPr txBox="1">
            <a:spLocks/>
          </p:cNvSpPr>
          <p:nvPr/>
        </p:nvSpPr>
        <p:spPr>
          <a:xfrm>
            <a:off x="6504972" y="1344979"/>
            <a:ext cx="5687028" cy="3768717"/>
          </a:xfrm>
          <a:prstGeom prst="rect">
            <a:avLst/>
          </a:prstGeom>
        </p:spPr>
        <p:txBody>
          <a:bodyPr anchor="b" bIns="45720" lIns="91440" rIns="91440" rtlCol="0" tIns="45720" vert="horz">
            <a:normAutofit fontScale="77500" lnSpcReduction="20000"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dirty="0" lang="de-DE" sz="43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Aufbau-Webinar</a:t>
            </a:r>
            <a:br>
              <a:rPr b="1" dirty="0" lang="de-DE" sz="43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b="1" dirty="0" lang="de-DE" sz="43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Jetzt kommen die</a:t>
            </a:r>
          </a:p>
          <a:p>
            <a:pPr algn="ctr"/>
            <a:r>
              <a:rPr b="1" dirty="0" lang="de-DE" sz="43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Rolling Resorts</a:t>
            </a:r>
            <a:br>
              <a:rPr b="1" dirty="0" lang="de-DE" sz="4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b="1" dirty="0" lang="de-DE" sz="3500">
                <a:latin typeface="+mn-lt"/>
                <a:hlinkClick r:id="rId3"/>
              </a:rPr>
              <a:t>www.rolling-resort.de</a:t>
            </a:r>
            <a:endParaRPr b="1" dirty="0" lang="de-DE" sz="3500">
              <a:latin typeface="+mn-lt"/>
            </a:endParaRPr>
          </a:p>
          <a:p>
            <a:pPr algn="ctr"/>
            <a:endParaRPr b="1" dirty="0" lang="de-DE" sz="3500">
              <a:latin typeface="+mn-lt"/>
            </a:endParaRPr>
          </a:p>
          <a:p>
            <a:pPr algn="ctr"/>
            <a:endParaRPr b="1" dirty="0" lang="de-DE" sz="3500">
              <a:latin typeface="+mn-lt"/>
            </a:endParaRPr>
          </a:p>
          <a:p>
            <a:pPr algn="ctr"/>
            <a:r>
              <a:rPr b="1" dirty="0" lang="de-DE" sz="4300">
                <a:latin typeface="+mn-lt"/>
              </a:rPr>
              <a:t>Persönlicher Video-Call</a:t>
            </a:r>
            <a:br>
              <a:rPr b="1" dirty="0" lang="de-DE" sz="4300">
                <a:latin typeface="+mn-lt"/>
              </a:rPr>
            </a:br>
            <a:r>
              <a:rPr dirty="0" lang="de-DE" sz="4300">
                <a:latin typeface="+mn-lt"/>
              </a:rPr>
              <a:t>für die Detailabsprache</a:t>
            </a:r>
            <a:br>
              <a:rPr b="1" dirty="0" lang="de-DE" sz="4300">
                <a:latin typeface="+mn-lt"/>
              </a:rPr>
            </a:br>
            <a:r>
              <a:rPr dirty="0" lang="de-DE" sz="4300">
                <a:latin typeface="+mn-lt"/>
              </a:rPr>
              <a:t>ca. 90 Minuten</a:t>
            </a:r>
          </a:p>
          <a:p>
            <a:pPr algn="ctr"/>
            <a:r>
              <a:rPr b="1" dirty="0" lang="de-DE" sz="3500">
                <a:latin typeface="+mn-lt"/>
                <a:hlinkClick r:id="rId4"/>
              </a:rPr>
              <a:t>www.calendly.com/peter-rolling-tiny-house/</a:t>
            </a:r>
            <a:endParaRPr b="1" dirty="0" lang="de-DE" sz="3500">
              <a:latin typeface="+mn-lt"/>
            </a:endParaRPr>
          </a:p>
        </p:txBody>
      </p:sp>
      <p:pic>
        <p:nvPicPr>
          <p:cNvPr descr="Ein Bild, das Schrift, Logo, Design enthält.&#10;&#10;Automatisch generierte Beschreibung" id="4" name="Grafik 3">
            <a:extLst>
              <a:ext uri="{FF2B5EF4-FFF2-40B4-BE49-F238E27FC236}">
                <a16:creationId xmlns:a16="http://schemas.microsoft.com/office/drawing/2014/main" id="{3D204FD8-3E36-4321-903E-FDFFDE514167}"/>
              </a:ext>
            </a:extLst>
          </p:cNvPr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806" y="5966046"/>
            <a:ext cx="1999184" cy="822287"/>
          </a:xfrm>
          <a:prstGeom prst="rect">
            <a:avLst/>
          </a:prstGeom>
        </p:spPr>
      </p:pic>
      <p:pic>
        <p:nvPicPr>
          <p:cNvPr descr="Ein Bild, das Gras, draußen, Haus enthält.&#10;&#10;Automatisch generierte Beschreibung" id="2" name="Bildplatzhalter 7">
            <a:extLst>
              <a:ext uri="{FF2B5EF4-FFF2-40B4-BE49-F238E27FC236}">
                <a16:creationId xmlns:a16="http://schemas.microsoft.com/office/drawing/2014/main" id="{042E6C33-61C2-4B18-446D-CAEA918D697A}"/>
              </a:ext>
            </a:extLst>
          </p:cNvPr>
          <p:cNvPicPr>
            <a:picLocks noChangeAspect="1" noGrp="1"/>
          </p:cNvPicPr>
          <p:nvPr>
            <p:ph idx="13" sz="quarter" type="pic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4" l="6187" r="9974" t="7984"/>
          <a:stretch/>
        </p:blipFill>
        <p:spPr>
          <a:xfrm>
            <a:off x="0" y="0"/>
            <a:ext cx="6311900" cy="6858000"/>
          </a:xfrm>
        </p:spPr>
      </p:pic>
    </p:spTree>
    <p:extLst>
      <p:ext uri="{BB962C8B-B14F-4D97-AF65-F5344CB8AC3E}">
        <p14:creationId xmlns:p14="http://schemas.microsoft.com/office/powerpoint/2010/main" val="575356539"/>
      </p:ext>
    </p:extLst>
  </p:cSld>
  <p:clrMapOvr>
    <a:masterClrMapping/>
  </p:clrMapOvr>
</p:sld>
</file>

<file path=ppt/slides/slide4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descr="Ein Bild, das Kleidung, Person, draußen, Mann enthält.&#10;&#10;Automatisch generierte Beschreibung" id="6" name="Grafik 5">
            <a:extLst>
              <a:ext uri="{FF2B5EF4-FFF2-40B4-BE49-F238E27FC236}">
                <a16:creationId xmlns:a16="http://schemas.microsoft.com/office/drawing/2014/main" id="{EFC99AC5-CC15-F572-5F88-BBB344AB2141}"/>
              </a:ext>
            </a:extLst>
          </p:cNvPr>
          <p:cNvPicPr>
            <a:picLocks noChangeAspect="1"/>
          </p:cNvPicPr>
          <p:nvPr/>
        </p:nvPicPr>
        <p:blipFill>
          <a:blip cstate="print"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itel 6">
            <a:extLst>
              <a:ext uri="{FF2B5EF4-FFF2-40B4-BE49-F238E27FC236}">
                <a16:creationId xmlns:a16="http://schemas.microsoft.com/office/drawing/2014/main" id="{F829D4C0-3F77-C4A2-870C-4295F9FEA175}"/>
              </a:ext>
            </a:extLst>
          </p:cNvPr>
          <p:cNvSpPr txBox="1">
            <a:spLocks/>
          </p:cNvSpPr>
          <p:nvPr/>
        </p:nvSpPr>
        <p:spPr>
          <a:xfrm>
            <a:off x="-653716" y="2361614"/>
            <a:ext cx="9144000" cy="2900518"/>
          </a:xfrm>
          <a:prstGeom prst="rect">
            <a:avLst/>
          </a:prstGeom>
        </p:spPr>
        <p:txBody>
          <a:bodyPr anchor="b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dirty="0" err="1" lang="en-US" sz="6000">
                <a:solidFill>
                  <a:srgbClr val="FFFFFF"/>
                </a:solidFill>
              </a:rPr>
              <a:t>Realisierung</a:t>
            </a:r>
            <a:endParaRPr dirty="0" lang="en-US" sz="6000">
              <a:solidFill>
                <a:srgbClr val="FFFFFF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27A9DBF-C126-41D0-077A-263B59AE192D}"/>
              </a:ext>
            </a:extLst>
          </p:cNvPr>
          <p:cNvSpPr txBox="1"/>
          <p:nvPr/>
        </p:nvSpPr>
        <p:spPr>
          <a:xfrm>
            <a:off x="-653716" y="5398656"/>
            <a:ext cx="9144000" cy="1098395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>
                <a:solidFill>
                  <a:srgbClr val="FFFFFF"/>
                </a:solidFill>
              </a:rPr>
              <a:t>Vielen Dank für Eure Aufmerksamkeit.</a:t>
            </a:r>
            <a:br>
              <a:rPr lang="en-US" sz="2400">
                <a:solidFill>
                  <a:srgbClr val="FFFFFF"/>
                </a:solidFill>
              </a:rPr>
            </a:br>
            <a:r>
              <a:rPr lang="en-US" sz="2400">
                <a:solidFill>
                  <a:srgbClr val="FFFFFF"/>
                </a:solidFill>
              </a:rPr>
              <a:t>Ich freue mich auf unsere persönlichen Gespräche.</a:t>
            </a:r>
          </a:p>
        </p:txBody>
      </p:sp>
    </p:spTree>
    <p:extLst>
      <p:ext uri="{BB962C8B-B14F-4D97-AF65-F5344CB8AC3E}">
        <p14:creationId xmlns:p14="http://schemas.microsoft.com/office/powerpoint/2010/main" val="3509026377"/>
      </p:ext>
    </p:extLst>
  </p:cSld>
  <p:clrMapOvr>
    <a:overrideClrMapping accent1="accent1" accent2="accent2" accent3="accent3" accent4="accent4" accent5="accent5" accent6="accent6" bg1="dk1" bg2="dk2" folHlink="folHlink" hlink="hlink" tx1="lt1" tx2="lt2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5">
            <a:extLst>
              <a:ext uri="{FF2B5EF4-FFF2-40B4-BE49-F238E27FC236}">
                <a16:creationId xmlns:a16="http://schemas.microsoft.com/office/drawing/2014/main" id="{BC004E4C-67AC-8F77-4330-F1CEEF212607}"/>
              </a:ext>
            </a:extLst>
          </p:cNvPr>
          <p:cNvSpPr txBox="1">
            <a:spLocks/>
          </p:cNvSpPr>
          <p:nvPr/>
        </p:nvSpPr>
        <p:spPr>
          <a:xfrm>
            <a:off x="8518848" y="1978243"/>
            <a:ext cx="3673151" cy="22663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Was ist was?</a:t>
            </a:r>
          </a:p>
          <a:p>
            <a:br>
              <a:rPr lang="de-DE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Das ist ein </a:t>
            </a:r>
            <a:r>
              <a:rPr lang="de-DE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Bauwagen</a:t>
            </a:r>
          </a:p>
        </p:txBody>
      </p:sp>
      <p:pic>
        <p:nvPicPr>
          <p:cNvPr id="5" name="Grafik 4" descr="Ein Bild, das draußen, Himmel, Spielplatz, Baum enthält.&#10;&#10;Automatisch generierte Beschreibung">
            <a:extLst>
              <a:ext uri="{FF2B5EF4-FFF2-40B4-BE49-F238E27FC236}">
                <a16:creationId xmlns:a16="http://schemas.microsoft.com/office/drawing/2014/main" id="{A2594056-64FF-875C-40B8-7E2445AED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247"/>
            <a:ext cx="8322906" cy="553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76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ohnwagenentsorgung - Die WohnwagenEntsorger">
            <a:extLst>
              <a:ext uri="{FF2B5EF4-FFF2-40B4-BE49-F238E27FC236}">
                <a16:creationId xmlns:a16="http://schemas.microsoft.com/office/drawing/2014/main" id="{BA38C5EC-9D3C-4CF4-ECD4-77F998EAE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752"/>
            <a:ext cx="8322906" cy="599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5">
            <a:extLst>
              <a:ext uri="{FF2B5EF4-FFF2-40B4-BE49-F238E27FC236}">
                <a16:creationId xmlns:a16="http://schemas.microsoft.com/office/drawing/2014/main" id="{01083832-D0D8-58FD-9DD5-C0EB1A957C78}"/>
              </a:ext>
            </a:extLst>
          </p:cNvPr>
          <p:cNvSpPr txBox="1">
            <a:spLocks/>
          </p:cNvSpPr>
          <p:nvPr/>
        </p:nvSpPr>
        <p:spPr>
          <a:xfrm>
            <a:off x="8421624" y="1978243"/>
            <a:ext cx="3770375" cy="22663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Was ist was?</a:t>
            </a:r>
          </a:p>
          <a:p>
            <a:br>
              <a:rPr lang="de-DE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Das ist ein </a:t>
            </a:r>
            <a:r>
              <a:rPr lang="de-DE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Campingwagen</a:t>
            </a:r>
          </a:p>
        </p:txBody>
      </p:sp>
    </p:spTree>
    <p:extLst>
      <p:ext uri="{BB962C8B-B14F-4D97-AF65-F5344CB8AC3E}">
        <p14:creationId xmlns:p14="http://schemas.microsoft.com/office/powerpoint/2010/main" val="3505865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ransport, draußen, Fahrzeug, Rad enthält.&#10;&#10;Automatisch generierte Beschreibung">
            <a:extLst>
              <a:ext uri="{FF2B5EF4-FFF2-40B4-BE49-F238E27FC236}">
                <a16:creationId xmlns:a16="http://schemas.microsoft.com/office/drawing/2014/main" id="{52D7847A-4E83-2826-B2CC-1CEC58676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247"/>
            <a:ext cx="8322906" cy="5548604"/>
          </a:xfrm>
          <a:prstGeom prst="rect">
            <a:avLst/>
          </a:prstGeom>
        </p:spPr>
      </p:pic>
      <p:sp>
        <p:nvSpPr>
          <p:cNvPr id="3" name="Titel 5">
            <a:extLst>
              <a:ext uri="{FF2B5EF4-FFF2-40B4-BE49-F238E27FC236}">
                <a16:creationId xmlns:a16="http://schemas.microsoft.com/office/drawing/2014/main" id="{71881F42-AD7F-781C-E078-57DCCEDA60F4}"/>
              </a:ext>
            </a:extLst>
          </p:cNvPr>
          <p:cNvSpPr txBox="1">
            <a:spLocks/>
          </p:cNvSpPr>
          <p:nvPr/>
        </p:nvSpPr>
        <p:spPr>
          <a:xfrm>
            <a:off x="8518848" y="1978243"/>
            <a:ext cx="3673151" cy="22663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Was ist was?</a:t>
            </a:r>
          </a:p>
          <a:p>
            <a:br>
              <a:rPr lang="de-DE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Das ist ein </a:t>
            </a:r>
            <a:r>
              <a:rPr lang="de-DE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Wohnmobil</a:t>
            </a:r>
          </a:p>
        </p:txBody>
      </p:sp>
    </p:spTree>
    <p:extLst>
      <p:ext uri="{BB962C8B-B14F-4D97-AF65-F5344CB8AC3E}">
        <p14:creationId xmlns:p14="http://schemas.microsoft.com/office/powerpoint/2010/main" val="3855203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raußen, Himmel, Eigentum, Gebäude enthält.&#10;&#10;Automatisch generierte Beschreibung">
            <a:extLst>
              <a:ext uri="{FF2B5EF4-FFF2-40B4-BE49-F238E27FC236}">
                <a16:creationId xmlns:a16="http://schemas.microsoft.com/office/drawing/2014/main" id="{DEF39ED3-CECE-46E4-6DAE-55164338A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247"/>
            <a:ext cx="8322906" cy="5548604"/>
          </a:xfrm>
          <a:prstGeom prst="rect">
            <a:avLst/>
          </a:prstGeom>
        </p:spPr>
      </p:pic>
      <p:sp>
        <p:nvSpPr>
          <p:cNvPr id="3" name="Titel 5">
            <a:extLst>
              <a:ext uri="{FF2B5EF4-FFF2-40B4-BE49-F238E27FC236}">
                <a16:creationId xmlns:a16="http://schemas.microsoft.com/office/drawing/2014/main" id="{4CB897C9-F32E-D6A1-2638-CBF6D669CF3A}"/>
              </a:ext>
            </a:extLst>
          </p:cNvPr>
          <p:cNvSpPr txBox="1">
            <a:spLocks/>
          </p:cNvSpPr>
          <p:nvPr/>
        </p:nvSpPr>
        <p:spPr>
          <a:xfrm>
            <a:off x="8518848" y="1978243"/>
            <a:ext cx="3673151" cy="22663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Was ist was?</a:t>
            </a:r>
          </a:p>
          <a:p>
            <a:br>
              <a:rPr lang="de-DE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3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Das ist ein </a:t>
            </a:r>
            <a:r>
              <a:rPr lang="de-DE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Mobilheim</a:t>
            </a:r>
          </a:p>
        </p:txBody>
      </p:sp>
    </p:spTree>
    <p:extLst>
      <p:ext uri="{BB962C8B-B14F-4D97-AF65-F5344CB8AC3E}">
        <p14:creationId xmlns:p14="http://schemas.microsoft.com/office/powerpoint/2010/main" val="4104462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 descr="Ein Bild, das Gras, draußen, Himmel, Pflanze enthält.&#10;&#10;Automatisch generierte Beschreibung">
            <a:extLst>
              <a:ext uri="{FF2B5EF4-FFF2-40B4-BE49-F238E27FC236}">
                <a16:creationId xmlns:a16="http://schemas.microsoft.com/office/drawing/2014/main" id="{64A8391B-F29C-FE99-E031-AF3CC3FCDB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" y="263613"/>
            <a:ext cx="3718395" cy="2779943"/>
          </a:xfrm>
          <a:prstGeom prst="rect">
            <a:avLst/>
          </a:prstGeom>
        </p:spPr>
      </p:pic>
      <p:pic>
        <p:nvPicPr>
          <p:cNvPr id="4" name="Grafik 3" descr="Ein Bild, das Symbol, Kunst enthält.&#10;&#10;Automatisch generierte Beschreibung">
            <a:extLst>
              <a:ext uri="{FF2B5EF4-FFF2-40B4-BE49-F238E27FC236}">
                <a16:creationId xmlns:a16="http://schemas.microsoft.com/office/drawing/2014/main" id="{61DE3FDB-1C64-D0C0-AC2E-B90232C99E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69" y="758536"/>
            <a:ext cx="2375646" cy="2375646"/>
          </a:xfrm>
          <a:prstGeom prst="rect">
            <a:avLst/>
          </a:prstGeom>
        </p:spPr>
      </p:pic>
      <p:pic>
        <p:nvPicPr>
          <p:cNvPr id="7" name="Grafik 6" descr="Ein Bild, das Anhänger, Himmel, draußen, Wolke enthält.&#10;&#10;Automatisch generierte Beschreibung">
            <a:extLst>
              <a:ext uri="{FF2B5EF4-FFF2-40B4-BE49-F238E27FC236}">
                <a16:creationId xmlns:a16="http://schemas.microsoft.com/office/drawing/2014/main" id="{58F2F7E8-E40C-8916-C99C-F5AE98C80A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43" y="3021007"/>
            <a:ext cx="3145349" cy="4193799"/>
          </a:xfrm>
          <a:prstGeom prst="rect">
            <a:avLst/>
          </a:prstGeom>
        </p:spPr>
      </p:pic>
      <p:pic>
        <p:nvPicPr>
          <p:cNvPr id="20" name="Grafik 19" descr="Ein Bild, das draußen, Anhänger, Baum, Gras enthält.&#10;&#10;Automatisch generierte Beschreibung">
            <a:extLst>
              <a:ext uri="{FF2B5EF4-FFF2-40B4-BE49-F238E27FC236}">
                <a16:creationId xmlns:a16="http://schemas.microsoft.com/office/drawing/2014/main" id="{50124A13-D7F1-08F2-2CD8-884A862A1F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418" y="-57091"/>
            <a:ext cx="4445000" cy="2489200"/>
          </a:xfrm>
          <a:prstGeom prst="rect">
            <a:avLst/>
          </a:prstGeom>
        </p:spPr>
      </p:pic>
      <p:pic>
        <p:nvPicPr>
          <p:cNvPr id="10" name="Grafik 9" descr="Ein Bild, das Symbol, Kunst enthält.&#10;&#10;Automatisch generierte Beschreibung">
            <a:extLst>
              <a:ext uri="{FF2B5EF4-FFF2-40B4-BE49-F238E27FC236}">
                <a16:creationId xmlns:a16="http://schemas.microsoft.com/office/drawing/2014/main" id="{400E016B-B20D-95BB-5682-BDDFE7F0D6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215" y="170950"/>
            <a:ext cx="2375646" cy="2375646"/>
          </a:xfrm>
          <a:prstGeom prst="rect">
            <a:avLst/>
          </a:prstGeom>
        </p:spPr>
      </p:pic>
      <p:pic>
        <p:nvPicPr>
          <p:cNvPr id="6" name="Grafik 5" descr="Ein Bild, das Symbol, Kunst enthält.&#10;&#10;Automatisch generierte Beschreibung">
            <a:extLst>
              <a:ext uri="{FF2B5EF4-FFF2-40B4-BE49-F238E27FC236}">
                <a16:creationId xmlns:a16="http://schemas.microsoft.com/office/drawing/2014/main" id="{BE30EED3-6250-DCE7-2F90-A3A0CE32B0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98" y="3930084"/>
            <a:ext cx="2375646" cy="2375646"/>
          </a:xfrm>
          <a:prstGeom prst="rect">
            <a:avLst/>
          </a:prstGeom>
        </p:spPr>
      </p:pic>
      <p:pic>
        <p:nvPicPr>
          <p:cNvPr id="17" name="Grafik 16" descr="Ein Bild, das draußen, Gras, Pflanze, Baum enthält.&#10;&#10;Automatisch generierte Beschreibung">
            <a:extLst>
              <a:ext uri="{FF2B5EF4-FFF2-40B4-BE49-F238E27FC236}">
                <a16:creationId xmlns:a16="http://schemas.microsoft.com/office/drawing/2014/main" id="{339E1C00-C630-C625-1D35-A3CA96D20D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03" y="3836254"/>
            <a:ext cx="4003623" cy="3312769"/>
          </a:xfrm>
          <a:prstGeom prst="rect">
            <a:avLst/>
          </a:prstGeom>
        </p:spPr>
      </p:pic>
      <p:pic>
        <p:nvPicPr>
          <p:cNvPr id="11" name="Grafik 10" descr="Ein Bild, das Symbol, Kunst enthält.&#10;&#10;Automatisch generierte Beschreibung">
            <a:extLst>
              <a:ext uri="{FF2B5EF4-FFF2-40B4-BE49-F238E27FC236}">
                <a16:creationId xmlns:a16="http://schemas.microsoft.com/office/drawing/2014/main" id="{93158794-1928-E6E9-2562-CC57D0CDDC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515" y="4202547"/>
            <a:ext cx="2375646" cy="2375646"/>
          </a:xfrm>
          <a:prstGeom prst="rect">
            <a:avLst/>
          </a:prstGeom>
        </p:spPr>
      </p:pic>
      <p:pic>
        <p:nvPicPr>
          <p:cNvPr id="13" name="Grafik 12" descr="Ein Bild, das draußen, Gras, Anhänger, Mobilheim enthält.&#10;&#10;Automatisch generierte Beschreibung">
            <a:extLst>
              <a:ext uri="{FF2B5EF4-FFF2-40B4-BE49-F238E27FC236}">
                <a16:creationId xmlns:a16="http://schemas.microsoft.com/office/drawing/2014/main" id="{4D770954-396C-240C-F602-A8DA2108FB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582" y="1743799"/>
            <a:ext cx="4359677" cy="2909684"/>
          </a:xfrm>
          <a:prstGeom prst="rect">
            <a:avLst/>
          </a:prstGeom>
        </p:spPr>
      </p:pic>
      <p:pic>
        <p:nvPicPr>
          <p:cNvPr id="8" name="Grafik 7" descr="Ein Bild, das Symbol, Kunst enthält.&#10;&#10;Automatisch generierte Beschreibung">
            <a:extLst>
              <a:ext uri="{FF2B5EF4-FFF2-40B4-BE49-F238E27FC236}">
                <a16:creationId xmlns:a16="http://schemas.microsoft.com/office/drawing/2014/main" id="{C1A7D9A0-B910-3960-6BDA-5C6714C4D9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333" y="1915860"/>
            <a:ext cx="2375646" cy="2375646"/>
          </a:xfrm>
          <a:prstGeom prst="rect">
            <a:avLst/>
          </a:prstGeom>
        </p:spPr>
      </p:pic>
      <p:sp>
        <p:nvSpPr>
          <p:cNvPr id="2" name="Titel 6">
            <a:extLst>
              <a:ext uri="{FF2B5EF4-FFF2-40B4-BE49-F238E27FC236}">
                <a16:creationId xmlns:a16="http://schemas.microsoft.com/office/drawing/2014/main" id="{5E26D812-0CF6-5B8C-8B96-1CA644CD03A3}"/>
              </a:ext>
            </a:extLst>
          </p:cNvPr>
          <p:cNvSpPr txBox="1">
            <a:spLocks/>
          </p:cNvSpPr>
          <p:nvPr/>
        </p:nvSpPr>
        <p:spPr>
          <a:xfrm>
            <a:off x="6718080" y="914710"/>
            <a:ext cx="5630674" cy="43987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Bedingungen für ein</a:t>
            </a:r>
          </a:p>
          <a:p>
            <a:pPr algn="ctr"/>
            <a: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steuerrechtlich </a:t>
            </a:r>
          </a:p>
          <a:p>
            <a:pPr algn="ctr"/>
            <a: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genutztes Tiny House</a:t>
            </a:r>
          </a:p>
          <a:p>
            <a:pPr algn="ctr"/>
            <a:br>
              <a:rPr 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de-DE" sz="1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	- Steuerrecht</a:t>
            </a:r>
          </a:p>
          <a:p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	- Baurecht</a:t>
            </a:r>
          </a:p>
          <a:p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	- Straßenzulassungsrecht</a:t>
            </a:r>
            <a:b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	- Gewerberecht</a:t>
            </a:r>
          </a:p>
          <a:p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	- Versicherungsrecht</a:t>
            </a:r>
          </a:p>
          <a:p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	- Kreditwesen</a:t>
            </a:r>
          </a:p>
        </p:txBody>
      </p:sp>
    </p:spTree>
    <p:extLst>
      <p:ext uri="{BB962C8B-B14F-4D97-AF65-F5344CB8AC3E}">
        <p14:creationId xmlns:p14="http://schemas.microsoft.com/office/powerpoint/2010/main" val="844490335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1819</Words>
  <Application>Microsoft Office PowerPoint</Application>
  <PresentationFormat>Breitbild</PresentationFormat>
  <Paragraphs>335</Paragraphs>
  <Slides>49</Slides>
  <Notes>14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49</vt:i4>
      </vt:variant>
    </vt:vector>
  </HeadingPairs>
  <TitlesOfParts>
    <vt:vector size="56" baseType="lpstr">
      <vt:lpstr>Aptos</vt:lpstr>
      <vt:lpstr>Arial</vt:lpstr>
      <vt:lpstr>Calibri</vt:lpstr>
      <vt:lpstr>Calibri Light</vt:lpstr>
      <vt:lpstr>Wingdings</vt:lpstr>
      <vt:lpstr>Benutzerdefiniertes Design</vt:lpstr>
      <vt:lpstr>Arbeitsblatt</vt:lpstr>
      <vt:lpstr>Tiny Houses als  steueroptimiertes Investment</vt:lpstr>
      <vt:lpstr>Peter L. Pedersen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Sassnitz auf Rügen</vt:lpstr>
      <vt:lpstr>Sassnitz auf Rügen</vt:lpstr>
      <vt:lpstr>PowerPoint-Präsentation</vt:lpstr>
      <vt:lpstr>Rolling Resort Weserbergland (in Vorbereitung)</vt:lpstr>
      <vt:lpstr>PowerPoint-Präsentation</vt:lpstr>
      <vt:lpstr>PowerPoint-Präsentation</vt:lpstr>
      <vt:lpstr>PowerPoint-Präsentation</vt:lpstr>
      <vt:lpstr>PowerPoint-Präsentation</vt:lpstr>
      <vt:lpstr>Wie geht‘s weiter</vt:lpstr>
      <vt:lpstr>PowerPoint-Präsentation</vt:lpstr>
      <vt:lpstr>PowerPoint-Präsentation</vt:lpstr>
      <vt:lpstr>PowerPoint-Präsentation</vt:lpstr>
      <vt:lpstr>Finanzierung</vt:lpstr>
      <vt:lpstr>Reine Geschmackssache?</vt:lpstr>
      <vt:lpstr>Produktionszeitraum</vt:lpstr>
      <vt:lpstr>Wie geht‘s weiter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Fachmakler „Tiny Häuser“</dc:title>
  <dc:creator>Lars Bosse</dc:creator>
  <cp:lastModifiedBy>Oskar von Schickh | VentaCom GmbH</cp:lastModifiedBy>
  <cp:revision>382</cp:revision>
  <cp:lastPrinted>2024-08-27T14:30:58Z</cp:lastPrinted>
  <dcterms:created xsi:type="dcterms:W3CDTF">2023-01-04T17:08:10Z</dcterms:created>
  <dcterms:modified xsi:type="dcterms:W3CDTF">2024-09-17T11:27:37Z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ontentTypeId" pid="2">
    <vt:lpwstr>0x01010079F111ED35F8CC479449609E8A0923A6</vt:lpwstr>
  </property>
  <property fmtid="{D5CDD505-2E9C-101B-9397-08002B2CF9AE}" name="NXPowerLiteLastOptimized" pid="3">
    <vt:lpwstr>4836977</vt:lpwstr>
  </property>
  <property fmtid="{D5CDD505-2E9C-101B-9397-08002B2CF9AE}" name="NXPowerLiteSettings" pid="4">
    <vt:lpwstr>F7C0031C027800</vt:lpwstr>
  </property>
  <property fmtid="{D5CDD505-2E9C-101B-9397-08002B2CF9AE}" name="NXPowerLiteVersion" pid="5">
    <vt:lpwstr>D10.2.0</vt:lpwstr>
  </property>
</Properties>
</file>